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  <p:sldMasterId id="2147483661" r:id="rId6"/>
    <p:sldMasterId id="2147483698" r:id="rId7"/>
    <p:sldMasterId id="2147483737" r:id="rId8"/>
  </p:sldMasterIdLst>
  <p:notesMasterIdLst>
    <p:notesMasterId r:id="rId55"/>
  </p:notesMasterIdLst>
  <p:sldIdLst>
    <p:sldId id="473" r:id="rId9"/>
    <p:sldId id="471" r:id="rId10"/>
    <p:sldId id="472" r:id="rId11"/>
    <p:sldId id="476" r:id="rId12"/>
    <p:sldId id="343" r:id="rId13"/>
    <p:sldId id="423" r:id="rId14"/>
    <p:sldId id="479" r:id="rId15"/>
    <p:sldId id="505" r:id="rId16"/>
    <p:sldId id="480" r:id="rId17"/>
    <p:sldId id="487" r:id="rId18"/>
    <p:sldId id="482" r:id="rId19"/>
    <p:sldId id="477" r:id="rId20"/>
    <p:sldId id="424" r:id="rId21"/>
    <p:sldId id="354" r:id="rId22"/>
    <p:sldId id="507" r:id="rId23"/>
    <p:sldId id="374" r:id="rId24"/>
    <p:sldId id="375" r:id="rId25"/>
    <p:sldId id="427" r:id="rId26"/>
    <p:sldId id="428" r:id="rId27"/>
    <p:sldId id="376" r:id="rId28"/>
    <p:sldId id="485" r:id="rId29"/>
    <p:sldId id="486" r:id="rId30"/>
    <p:sldId id="488" r:id="rId31"/>
    <p:sldId id="489" r:id="rId32"/>
    <p:sldId id="490" r:id="rId33"/>
    <p:sldId id="491" r:id="rId34"/>
    <p:sldId id="493" r:id="rId35"/>
    <p:sldId id="508" r:id="rId36"/>
    <p:sldId id="509" r:id="rId37"/>
    <p:sldId id="481" r:id="rId38"/>
    <p:sldId id="503" r:id="rId39"/>
    <p:sldId id="495" r:id="rId40"/>
    <p:sldId id="496" r:id="rId41"/>
    <p:sldId id="497" r:id="rId42"/>
    <p:sldId id="498" r:id="rId43"/>
    <p:sldId id="499" r:id="rId44"/>
    <p:sldId id="483" r:id="rId45"/>
    <p:sldId id="502" r:id="rId46"/>
    <p:sldId id="512" r:id="rId47"/>
    <p:sldId id="420" r:id="rId48"/>
    <p:sldId id="421" r:id="rId49"/>
    <p:sldId id="501" r:id="rId50"/>
    <p:sldId id="510" r:id="rId51"/>
    <p:sldId id="511" r:id="rId52"/>
    <p:sldId id="484" r:id="rId53"/>
    <p:sldId id="494" r:id="rId54"/>
  </p:sldIdLst>
  <p:sldSz cx="12192000" cy="6858000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4377"/>
    <a:srgbClr val="416629"/>
    <a:srgbClr val="FFC000"/>
    <a:srgbClr val="3E6DC2"/>
    <a:srgbClr val="70AD47"/>
    <a:srgbClr val="D9D9D9"/>
    <a:srgbClr val="008272"/>
    <a:srgbClr val="F7EA1B"/>
    <a:srgbClr val="6D6E71"/>
    <a:srgbClr val="FF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78010" autoAdjust="0"/>
  </p:normalViewPr>
  <p:slideViewPr>
    <p:cSldViewPr snapToGrid="0">
      <p:cViewPr varScale="1">
        <p:scale>
          <a:sx n="123" d="100"/>
          <a:sy n="123" d="100"/>
        </p:scale>
        <p:origin x="120" y="270"/>
      </p:cViewPr>
      <p:guideLst/>
    </p:cSldViewPr>
  </p:slideViewPr>
  <p:outlineViewPr>
    <p:cViewPr>
      <p:scale>
        <a:sx n="33" d="100"/>
        <a:sy n="33" d="100"/>
      </p:scale>
      <p:origin x="0" y="-447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81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notesMaster" Target="notesMasters/notesMaster1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microsoft.com/office/2015/10/relationships/revisionInfo" Target="revisionInfo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presProps" Target="presProps.xml"/><Relationship Id="rId8" Type="http://schemas.openxmlformats.org/officeDocument/2006/relationships/slideMaster" Target="slideMasters/slideMaster4.xml"/><Relationship Id="rId51" Type="http://schemas.openxmlformats.org/officeDocument/2006/relationships/slide" Target="slides/slide43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CC5552-1C6E-4032-AB9B-E8221A336711}" type="doc">
      <dgm:prSet loTypeId="urn:microsoft.com/office/officeart/2005/8/layout/process1" loCatId="process" qsTypeId="urn:microsoft.com/office/officeart/2005/8/quickstyle/simple5" qsCatId="simple" csTypeId="urn:microsoft.com/office/officeart/2005/8/colors/colorful2" csCatId="colorful" phldr="1"/>
      <dgm:spPr/>
    </dgm:pt>
    <dgm:pt modelId="{9A999EF9-A373-4D92-A8B0-F32ACC56FB2B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Ingest into Spark DF</a:t>
          </a:r>
        </a:p>
      </dgm:t>
    </dgm:pt>
    <dgm:pt modelId="{3CB9A8D8-396A-4D52-8E42-2901E4C58245}" type="parTrans" cxnId="{1275180F-0732-4F38-80DC-D9E799BA0332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EE001E8D-2B34-484A-B5F6-6CF415C457CF}" type="sibTrans" cxnId="{1275180F-0732-4F38-80DC-D9E799BA0332}">
      <dgm:prSet custT="1"/>
      <dgm:spPr/>
      <dgm:t>
        <a:bodyPr/>
        <a:lstStyle/>
        <a:p>
          <a:endParaRPr lang="en-US" sz="1600">
            <a:latin typeface="+mn-lt"/>
          </a:endParaRPr>
        </a:p>
      </dgm:t>
    </dgm:pt>
    <dgm:pt modelId="{C27C51D6-4FB8-4A1B-B85E-8FC443C18CB9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Wrangling and cleanup (Spark SQL, </a:t>
          </a:r>
          <a:r>
            <a:rPr lang="en-US" sz="1600" dirty="0" err="1">
              <a:latin typeface="+mn-lt"/>
            </a:rPr>
            <a:t>dplyr</a:t>
          </a:r>
          <a:r>
            <a:rPr lang="en-US" sz="1600" dirty="0">
              <a:latin typeface="+mn-lt"/>
            </a:rPr>
            <a:t>)</a:t>
          </a:r>
        </a:p>
      </dgm:t>
    </dgm:pt>
    <dgm:pt modelId="{88CA82F9-4EC5-4D27-B97D-BE2B02264368}" type="parTrans" cxnId="{12E6CA91-51C7-4AC4-90F4-7EAB235F99DD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C30934CD-E5AD-44D6-9BB1-16FF5B8B401C}" type="sibTrans" cxnId="{12E6CA91-51C7-4AC4-90F4-7EAB235F99DD}">
      <dgm:prSet custT="1"/>
      <dgm:spPr/>
      <dgm:t>
        <a:bodyPr/>
        <a:lstStyle/>
        <a:p>
          <a:endParaRPr lang="en-US" sz="1600">
            <a:latin typeface="+mn-lt"/>
          </a:endParaRPr>
        </a:p>
      </dgm:t>
    </dgm:pt>
    <dgm:pt modelId="{7EF4037C-011F-4F2D-8FF3-3F9E84368B47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Creation of ML models in Spark</a:t>
          </a:r>
        </a:p>
        <a:p>
          <a:r>
            <a:rPr lang="en-US" sz="1600" dirty="0">
              <a:latin typeface="+mn-lt"/>
            </a:rPr>
            <a:t>+ </a:t>
          </a:r>
        </a:p>
        <a:p>
          <a:r>
            <a:rPr lang="en-US" sz="1600" dirty="0">
              <a:latin typeface="+mn-lt"/>
            </a:rPr>
            <a:t>Model evaluation</a:t>
          </a:r>
        </a:p>
      </dgm:t>
    </dgm:pt>
    <dgm:pt modelId="{B387F06C-388B-47FB-B4C8-3EB2B9F343FE}" type="parTrans" cxnId="{371764BA-F608-45F5-A620-28CC566344B5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A424C5BE-172E-4F34-A673-9427AC7B5A0F}" type="sibTrans" cxnId="{371764BA-F608-45F5-A620-28CC566344B5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CD9F8C3A-5CB3-4652-BED2-1899273A1CCD}">
      <dgm:prSet phldrT="[Text]" custT="1"/>
      <dgm:spPr/>
      <dgm:t>
        <a:bodyPr/>
        <a:lstStyle/>
        <a:p>
          <a:r>
            <a:rPr lang="en-US" sz="1600" dirty="0">
              <a:latin typeface="+mn-lt"/>
            </a:rPr>
            <a:t>Exploration and visualization </a:t>
          </a:r>
        </a:p>
        <a:p>
          <a:r>
            <a:rPr lang="en-US" sz="1600" dirty="0">
              <a:latin typeface="+mn-lt"/>
            </a:rPr>
            <a:t>(for visualization, sampled data may need to be converted to R </a:t>
          </a:r>
          <a:r>
            <a:rPr lang="en-US" sz="1600" dirty="0" err="1">
              <a:latin typeface="+mn-lt"/>
            </a:rPr>
            <a:t>dataframe</a:t>
          </a:r>
          <a:r>
            <a:rPr lang="en-US" sz="1600" dirty="0">
              <a:latin typeface="+mn-lt"/>
            </a:rPr>
            <a:t>)</a:t>
          </a:r>
        </a:p>
      </dgm:t>
    </dgm:pt>
    <dgm:pt modelId="{5F7AEA88-713E-4D61-A76D-D90FE4DBA6DE}" type="parTrans" cxnId="{C4476819-DD6C-480F-AC7C-F555BD6EC183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1A71276B-32F1-4D4C-BC94-63E85F4C16E2}" type="sibTrans" cxnId="{C4476819-DD6C-480F-AC7C-F555BD6EC183}">
      <dgm:prSet custT="1"/>
      <dgm:spPr/>
      <dgm:t>
        <a:bodyPr/>
        <a:lstStyle/>
        <a:p>
          <a:endParaRPr lang="en-US" sz="1600">
            <a:latin typeface="+mn-lt"/>
          </a:endParaRPr>
        </a:p>
      </dgm:t>
    </dgm:pt>
    <dgm:pt modelId="{20EC4919-EFC3-4B7F-A236-ADF799CF4224}">
      <dgm:prSet phldrT="[Text]" custT="1"/>
      <dgm:spPr/>
      <dgm:t>
        <a:bodyPr/>
        <a:lstStyle/>
        <a:p>
          <a:r>
            <a:rPr lang="en-US" sz="1600">
              <a:latin typeface="+mn-lt"/>
            </a:rPr>
            <a:t>Transfor-mation and Featurization </a:t>
          </a:r>
        </a:p>
        <a:p>
          <a:r>
            <a:rPr lang="en-US" sz="1600">
              <a:latin typeface="+mn-lt"/>
            </a:rPr>
            <a:t>(in Spark SQL or featurization functions)</a:t>
          </a:r>
          <a:endParaRPr lang="en-US" sz="1600" dirty="0">
            <a:latin typeface="+mn-lt"/>
          </a:endParaRPr>
        </a:p>
      </dgm:t>
    </dgm:pt>
    <dgm:pt modelId="{7F13BB08-74AE-4B93-8357-B9EEF2BFA8D2}" type="parTrans" cxnId="{709A2C53-9B9A-46B2-AA17-4B8821FF5DCA}">
      <dgm:prSet/>
      <dgm:spPr/>
      <dgm:t>
        <a:bodyPr/>
        <a:lstStyle/>
        <a:p>
          <a:endParaRPr lang="en-US" sz="1600">
            <a:latin typeface="+mn-lt"/>
          </a:endParaRPr>
        </a:p>
      </dgm:t>
    </dgm:pt>
    <dgm:pt modelId="{99FDDF2A-7DE6-4098-84A2-A0239F53DA76}" type="sibTrans" cxnId="{709A2C53-9B9A-46B2-AA17-4B8821FF5DCA}">
      <dgm:prSet custT="1"/>
      <dgm:spPr/>
      <dgm:t>
        <a:bodyPr/>
        <a:lstStyle/>
        <a:p>
          <a:endParaRPr lang="en-US" sz="1600">
            <a:latin typeface="+mn-lt"/>
          </a:endParaRPr>
        </a:p>
      </dgm:t>
    </dgm:pt>
    <dgm:pt modelId="{9AB87C29-2D86-46DF-B20C-66F281AF88D6}">
      <dgm:prSet phldrT="[Text]"/>
      <dgm:spPr/>
      <dgm:t>
        <a:bodyPr/>
        <a:lstStyle/>
        <a:p>
          <a:r>
            <a:rPr lang="en-US" dirty="0">
              <a:latin typeface="+mn-lt"/>
            </a:rPr>
            <a:t>Save models for deployment</a:t>
          </a:r>
        </a:p>
      </dgm:t>
    </dgm:pt>
    <dgm:pt modelId="{C40658CE-9397-4348-A048-F08E5936CFBC}" type="parTrans" cxnId="{96AF6239-332A-4945-861C-19299202CAED}">
      <dgm:prSet/>
      <dgm:spPr/>
      <dgm:t>
        <a:bodyPr/>
        <a:lstStyle/>
        <a:p>
          <a:endParaRPr lang="en-US"/>
        </a:p>
      </dgm:t>
    </dgm:pt>
    <dgm:pt modelId="{06DCB0FB-A70E-4405-BD09-40C4D0004F44}" type="sibTrans" cxnId="{96AF6239-332A-4945-861C-19299202CAED}">
      <dgm:prSet/>
      <dgm:spPr/>
      <dgm:t>
        <a:bodyPr/>
        <a:lstStyle/>
        <a:p>
          <a:endParaRPr lang="en-US"/>
        </a:p>
      </dgm:t>
    </dgm:pt>
    <dgm:pt modelId="{BFF066D4-A0F2-4039-94FF-508A2903D507}" type="pres">
      <dgm:prSet presAssocID="{A3CC5552-1C6E-4032-AB9B-E8221A336711}" presName="Name0" presStyleCnt="0">
        <dgm:presLayoutVars>
          <dgm:dir/>
          <dgm:resizeHandles val="exact"/>
        </dgm:presLayoutVars>
      </dgm:prSet>
      <dgm:spPr/>
    </dgm:pt>
    <dgm:pt modelId="{1C6F9B5A-0491-4CD3-BB7B-70B1B29E81DF}" type="pres">
      <dgm:prSet presAssocID="{9A999EF9-A373-4D92-A8B0-F32ACC56FB2B}" presName="node" presStyleLbl="node1" presStyleIdx="0" presStyleCnt="6">
        <dgm:presLayoutVars>
          <dgm:bulletEnabled val="1"/>
        </dgm:presLayoutVars>
      </dgm:prSet>
      <dgm:spPr/>
    </dgm:pt>
    <dgm:pt modelId="{D6957386-764E-4212-9FFC-6702A7C96D59}" type="pres">
      <dgm:prSet presAssocID="{EE001E8D-2B34-484A-B5F6-6CF415C457CF}" presName="sibTrans" presStyleLbl="sibTrans2D1" presStyleIdx="0" presStyleCnt="5"/>
      <dgm:spPr/>
    </dgm:pt>
    <dgm:pt modelId="{BB458B13-8E4C-4FC4-8E7F-FBCC5C7E3AD4}" type="pres">
      <dgm:prSet presAssocID="{EE001E8D-2B34-484A-B5F6-6CF415C457CF}" presName="connectorText" presStyleLbl="sibTrans2D1" presStyleIdx="0" presStyleCnt="5"/>
      <dgm:spPr/>
    </dgm:pt>
    <dgm:pt modelId="{0BD80D48-A523-434C-BB5F-BA725DB11036}" type="pres">
      <dgm:prSet presAssocID="{C27C51D6-4FB8-4A1B-B85E-8FC443C18CB9}" presName="node" presStyleLbl="node1" presStyleIdx="1" presStyleCnt="6">
        <dgm:presLayoutVars>
          <dgm:bulletEnabled val="1"/>
        </dgm:presLayoutVars>
      </dgm:prSet>
      <dgm:spPr/>
    </dgm:pt>
    <dgm:pt modelId="{D99BB59E-1F40-474A-BF2D-AE17576658A9}" type="pres">
      <dgm:prSet presAssocID="{C30934CD-E5AD-44D6-9BB1-16FF5B8B401C}" presName="sibTrans" presStyleLbl="sibTrans2D1" presStyleIdx="1" presStyleCnt="5"/>
      <dgm:spPr/>
    </dgm:pt>
    <dgm:pt modelId="{3DBC1E5B-0400-478D-8B7E-BC89F545C9B3}" type="pres">
      <dgm:prSet presAssocID="{C30934CD-E5AD-44D6-9BB1-16FF5B8B401C}" presName="connectorText" presStyleLbl="sibTrans2D1" presStyleIdx="1" presStyleCnt="5"/>
      <dgm:spPr/>
    </dgm:pt>
    <dgm:pt modelId="{AB2A9D6F-69CA-4A34-81B8-29346D1F1701}" type="pres">
      <dgm:prSet presAssocID="{CD9F8C3A-5CB3-4652-BED2-1899273A1CCD}" presName="node" presStyleLbl="node1" presStyleIdx="2" presStyleCnt="6">
        <dgm:presLayoutVars>
          <dgm:bulletEnabled val="1"/>
        </dgm:presLayoutVars>
      </dgm:prSet>
      <dgm:spPr/>
    </dgm:pt>
    <dgm:pt modelId="{8A39EB89-7ED8-4A8A-AB58-DDC1A835A2C7}" type="pres">
      <dgm:prSet presAssocID="{1A71276B-32F1-4D4C-BC94-63E85F4C16E2}" presName="sibTrans" presStyleLbl="sibTrans2D1" presStyleIdx="2" presStyleCnt="5"/>
      <dgm:spPr/>
    </dgm:pt>
    <dgm:pt modelId="{3964589C-3DB0-4EC2-891B-F61C3B792A9B}" type="pres">
      <dgm:prSet presAssocID="{1A71276B-32F1-4D4C-BC94-63E85F4C16E2}" presName="connectorText" presStyleLbl="sibTrans2D1" presStyleIdx="2" presStyleCnt="5"/>
      <dgm:spPr/>
    </dgm:pt>
    <dgm:pt modelId="{EF1C4971-3E18-4C06-B541-52E2DD55D5C0}" type="pres">
      <dgm:prSet presAssocID="{20EC4919-EFC3-4B7F-A236-ADF799CF4224}" presName="node" presStyleLbl="node1" presStyleIdx="3" presStyleCnt="6">
        <dgm:presLayoutVars>
          <dgm:bulletEnabled val="1"/>
        </dgm:presLayoutVars>
      </dgm:prSet>
      <dgm:spPr/>
    </dgm:pt>
    <dgm:pt modelId="{68419C0C-DA8A-450D-A490-6138CCB79D9B}" type="pres">
      <dgm:prSet presAssocID="{99FDDF2A-7DE6-4098-84A2-A0239F53DA76}" presName="sibTrans" presStyleLbl="sibTrans2D1" presStyleIdx="3" presStyleCnt="5"/>
      <dgm:spPr/>
    </dgm:pt>
    <dgm:pt modelId="{0AAA5F67-545F-4AA0-A45E-C21D7659E605}" type="pres">
      <dgm:prSet presAssocID="{99FDDF2A-7DE6-4098-84A2-A0239F53DA76}" presName="connectorText" presStyleLbl="sibTrans2D1" presStyleIdx="3" presStyleCnt="5"/>
      <dgm:spPr/>
    </dgm:pt>
    <dgm:pt modelId="{77BFCBF6-2228-43E8-88E8-91EFE140E3FA}" type="pres">
      <dgm:prSet presAssocID="{7EF4037C-011F-4F2D-8FF3-3F9E84368B47}" presName="node" presStyleLbl="node1" presStyleIdx="4" presStyleCnt="6">
        <dgm:presLayoutVars>
          <dgm:bulletEnabled val="1"/>
        </dgm:presLayoutVars>
      </dgm:prSet>
      <dgm:spPr/>
    </dgm:pt>
    <dgm:pt modelId="{0ED74920-437A-4D1C-A13F-DF2617328786}" type="pres">
      <dgm:prSet presAssocID="{A424C5BE-172E-4F34-A673-9427AC7B5A0F}" presName="sibTrans" presStyleLbl="sibTrans2D1" presStyleIdx="4" presStyleCnt="5"/>
      <dgm:spPr/>
    </dgm:pt>
    <dgm:pt modelId="{9AD611C7-7AB2-431D-AFCA-F5902141B792}" type="pres">
      <dgm:prSet presAssocID="{A424C5BE-172E-4F34-A673-9427AC7B5A0F}" presName="connectorText" presStyleLbl="sibTrans2D1" presStyleIdx="4" presStyleCnt="5"/>
      <dgm:spPr/>
    </dgm:pt>
    <dgm:pt modelId="{2A1A1180-2745-45FF-A13F-3F08D03EB1CD}" type="pres">
      <dgm:prSet presAssocID="{9AB87C29-2D86-46DF-B20C-66F281AF88D6}" presName="node" presStyleLbl="node1" presStyleIdx="5" presStyleCnt="6">
        <dgm:presLayoutVars>
          <dgm:bulletEnabled val="1"/>
        </dgm:presLayoutVars>
      </dgm:prSet>
      <dgm:spPr/>
    </dgm:pt>
  </dgm:ptLst>
  <dgm:cxnLst>
    <dgm:cxn modelId="{AA3C9C05-2262-4B88-8E18-364A78C3A9A0}" type="presOf" srcId="{99FDDF2A-7DE6-4098-84A2-A0239F53DA76}" destId="{0AAA5F67-545F-4AA0-A45E-C21D7659E605}" srcOrd="1" destOrd="0" presId="urn:microsoft.com/office/officeart/2005/8/layout/process1"/>
    <dgm:cxn modelId="{1275180F-0732-4F38-80DC-D9E799BA0332}" srcId="{A3CC5552-1C6E-4032-AB9B-E8221A336711}" destId="{9A999EF9-A373-4D92-A8B0-F32ACC56FB2B}" srcOrd="0" destOrd="0" parTransId="{3CB9A8D8-396A-4D52-8E42-2901E4C58245}" sibTransId="{EE001E8D-2B34-484A-B5F6-6CF415C457CF}"/>
    <dgm:cxn modelId="{6D6DFD14-0D14-4171-816F-A3BCF73984FF}" type="presOf" srcId="{A424C5BE-172E-4F34-A673-9427AC7B5A0F}" destId="{9AD611C7-7AB2-431D-AFCA-F5902141B792}" srcOrd="1" destOrd="0" presId="urn:microsoft.com/office/officeart/2005/8/layout/process1"/>
    <dgm:cxn modelId="{C4476819-DD6C-480F-AC7C-F555BD6EC183}" srcId="{A3CC5552-1C6E-4032-AB9B-E8221A336711}" destId="{CD9F8C3A-5CB3-4652-BED2-1899273A1CCD}" srcOrd="2" destOrd="0" parTransId="{5F7AEA88-713E-4D61-A76D-D90FE4DBA6DE}" sibTransId="{1A71276B-32F1-4D4C-BC94-63E85F4C16E2}"/>
    <dgm:cxn modelId="{D4373E27-D698-44B6-8166-777BA91A94F6}" type="presOf" srcId="{C30934CD-E5AD-44D6-9BB1-16FF5B8B401C}" destId="{D99BB59E-1F40-474A-BF2D-AE17576658A9}" srcOrd="0" destOrd="0" presId="urn:microsoft.com/office/officeart/2005/8/layout/process1"/>
    <dgm:cxn modelId="{96AF6239-332A-4945-861C-19299202CAED}" srcId="{A3CC5552-1C6E-4032-AB9B-E8221A336711}" destId="{9AB87C29-2D86-46DF-B20C-66F281AF88D6}" srcOrd="5" destOrd="0" parTransId="{C40658CE-9397-4348-A048-F08E5936CFBC}" sibTransId="{06DCB0FB-A70E-4405-BD09-40C4D0004F44}"/>
    <dgm:cxn modelId="{09ACD360-06FB-4EB9-8185-A7AB0994EFAA}" type="presOf" srcId="{C27C51D6-4FB8-4A1B-B85E-8FC443C18CB9}" destId="{0BD80D48-A523-434C-BB5F-BA725DB11036}" srcOrd="0" destOrd="0" presId="urn:microsoft.com/office/officeart/2005/8/layout/process1"/>
    <dgm:cxn modelId="{5DBAB746-6676-4D6F-BFF6-C647F54E463E}" type="presOf" srcId="{99FDDF2A-7DE6-4098-84A2-A0239F53DA76}" destId="{68419C0C-DA8A-450D-A490-6138CCB79D9B}" srcOrd="0" destOrd="0" presId="urn:microsoft.com/office/officeart/2005/8/layout/process1"/>
    <dgm:cxn modelId="{7D60D646-A9AF-470B-AC41-2665A07136C3}" type="presOf" srcId="{9AB87C29-2D86-46DF-B20C-66F281AF88D6}" destId="{2A1A1180-2745-45FF-A13F-3F08D03EB1CD}" srcOrd="0" destOrd="0" presId="urn:microsoft.com/office/officeart/2005/8/layout/process1"/>
    <dgm:cxn modelId="{7E001D4C-A9CB-4F49-9BA8-970B4DC4820B}" type="presOf" srcId="{A424C5BE-172E-4F34-A673-9427AC7B5A0F}" destId="{0ED74920-437A-4D1C-A13F-DF2617328786}" srcOrd="0" destOrd="0" presId="urn:microsoft.com/office/officeart/2005/8/layout/process1"/>
    <dgm:cxn modelId="{709A2C53-9B9A-46B2-AA17-4B8821FF5DCA}" srcId="{A3CC5552-1C6E-4032-AB9B-E8221A336711}" destId="{20EC4919-EFC3-4B7F-A236-ADF799CF4224}" srcOrd="3" destOrd="0" parTransId="{7F13BB08-74AE-4B93-8357-B9EEF2BFA8D2}" sibTransId="{99FDDF2A-7DE6-4098-84A2-A0239F53DA76}"/>
    <dgm:cxn modelId="{BEA9E173-37B2-486F-B5DF-5F1AF586D293}" type="presOf" srcId="{CD9F8C3A-5CB3-4652-BED2-1899273A1CCD}" destId="{AB2A9D6F-69CA-4A34-81B8-29346D1F1701}" srcOrd="0" destOrd="0" presId="urn:microsoft.com/office/officeart/2005/8/layout/process1"/>
    <dgm:cxn modelId="{D1DD1A77-1DFC-4489-8C0B-940591494C1E}" type="presOf" srcId="{7EF4037C-011F-4F2D-8FF3-3F9E84368B47}" destId="{77BFCBF6-2228-43E8-88E8-91EFE140E3FA}" srcOrd="0" destOrd="0" presId="urn:microsoft.com/office/officeart/2005/8/layout/process1"/>
    <dgm:cxn modelId="{BEC9D384-ABA5-47D3-BB71-C73750D48A42}" type="presOf" srcId="{EE001E8D-2B34-484A-B5F6-6CF415C457CF}" destId="{D6957386-764E-4212-9FFC-6702A7C96D59}" srcOrd="0" destOrd="0" presId="urn:microsoft.com/office/officeart/2005/8/layout/process1"/>
    <dgm:cxn modelId="{12E6CA91-51C7-4AC4-90F4-7EAB235F99DD}" srcId="{A3CC5552-1C6E-4032-AB9B-E8221A336711}" destId="{C27C51D6-4FB8-4A1B-B85E-8FC443C18CB9}" srcOrd="1" destOrd="0" parTransId="{88CA82F9-4EC5-4D27-B97D-BE2B02264368}" sibTransId="{C30934CD-E5AD-44D6-9BB1-16FF5B8B401C}"/>
    <dgm:cxn modelId="{33E68697-49F4-4B87-990F-E076FDE2CA0C}" type="presOf" srcId="{1A71276B-32F1-4D4C-BC94-63E85F4C16E2}" destId="{8A39EB89-7ED8-4A8A-AB58-DDC1A835A2C7}" srcOrd="0" destOrd="0" presId="urn:microsoft.com/office/officeart/2005/8/layout/process1"/>
    <dgm:cxn modelId="{AD7E1FB6-E3D3-4F1C-9760-5E702AD048C2}" type="presOf" srcId="{EE001E8D-2B34-484A-B5F6-6CF415C457CF}" destId="{BB458B13-8E4C-4FC4-8E7F-FBCC5C7E3AD4}" srcOrd="1" destOrd="0" presId="urn:microsoft.com/office/officeart/2005/8/layout/process1"/>
    <dgm:cxn modelId="{371764BA-F608-45F5-A620-28CC566344B5}" srcId="{A3CC5552-1C6E-4032-AB9B-E8221A336711}" destId="{7EF4037C-011F-4F2D-8FF3-3F9E84368B47}" srcOrd="4" destOrd="0" parTransId="{B387F06C-388B-47FB-B4C8-3EB2B9F343FE}" sibTransId="{A424C5BE-172E-4F34-A673-9427AC7B5A0F}"/>
    <dgm:cxn modelId="{942059BF-AFC9-47E4-A214-9068B502C55D}" type="presOf" srcId="{9A999EF9-A373-4D92-A8B0-F32ACC56FB2B}" destId="{1C6F9B5A-0491-4CD3-BB7B-70B1B29E81DF}" srcOrd="0" destOrd="0" presId="urn:microsoft.com/office/officeart/2005/8/layout/process1"/>
    <dgm:cxn modelId="{BCF190C0-BE5E-4C5B-A506-D51FDF3CAEC6}" type="presOf" srcId="{C30934CD-E5AD-44D6-9BB1-16FF5B8B401C}" destId="{3DBC1E5B-0400-478D-8B7E-BC89F545C9B3}" srcOrd="1" destOrd="0" presId="urn:microsoft.com/office/officeart/2005/8/layout/process1"/>
    <dgm:cxn modelId="{9C1DD4CE-D38E-4491-987A-122B1FC49914}" type="presOf" srcId="{20EC4919-EFC3-4B7F-A236-ADF799CF4224}" destId="{EF1C4971-3E18-4C06-B541-52E2DD55D5C0}" srcOrd="0" destOrd="0" presId="urn:microsoft.com/office/officeart/2005/8/layout/process1"/>
    <dgm:cxn modelId="{6D085DDA-60A7-427C-A229-DED9424861AE}" type="presOf" srcId="{A3CC5552-1C6E-4032-AB9B-E8221A336711}" destId="{BFF066D4-A0F2-4039-94FF-508A2903D507}" srcOrd="0" destOrd="0" presId="urn:microsoft.com/office/officeart/2005/8/layout/process1"/>
    <dgm:cxn modelId="{15D8F1DE-0BAA-4EDC-917E-97FC3C5E849B}" type="presOf" srcId="{1A71276B-32F1-4D4C-BC94-63E85F4C16E2}" destId="{3964589C-3DB0-4EC2-891B-F61C3B792A9B}" srcOrd="1" destOrd="0" presId="urn:microsoft.com/office/officeart/2005/8/layout/process1"/>
    <dgm:cxn modelId="{61CFDDBD-5DA8-4CB1-9488-AB133FE5472F}" type="presParOf" srcId="{BFF066D4-A0F2-4039-94FF-508A2903D507}" destId="{1C6F9B5A-0491-4CD3-BB7B-70B1B29E81DF}" srcOrd="0" destOrd="0" presId="urn:microsoft.com/office/officeart/2005/8/layout/process1"/>
    <dgm:cxn modelId="{9578209B-66E4-4491-9E3D-A976D9950D2B}" type="presParOf" srcId="{BFF066D4-A0F2-4039-94FF-508A2903D507}" destId="{D6957386-764E-4212-9FFC-6702A7C96D59}" srcOrd="1" destOrd="0" presId="urn:microsoft.com/office/officeart/2005/8/layout/process1"/>
    <dgm:cxn modelId="{ACB9D19E-4B29-49F5-8E6C-718373CFD64F}" type="presParOf" srcId="{D6957386-764E-4212-9FFC-6702A7C96D59}" destId="{BB458B13-8E4C-4FC4-8E7F-FBCC5C7E3AD4}" srcOrd="0" destOrd="0" presId="urn:microsoft.com/office/officeart/2005/8/layout/process1"/>
    <dgm:cxn modelId="{984D83F2-B311-4C6B-84AE-D4F7763FD6AC}" type="presParOf" srcId="{BFF066D4-A0F2-4039-94FF-508A2903D507}" destId="{0BD80D48-A523-434C-BB5F-BA725DB11036}" srcOrd="2" destOrd="0" presId="urn:microsoft.com/office/officeart/2005/8/layout/process1"/>
    <dgm:cxn modelId="{19492EC1-CDE8-48A3-8E14-8A07DDA42CDD}" type="presParOf" srcId="{BFF066D4-A0F2-4039-94FF-508A2903D507}" destId="{D99BB59E-1F40-474A-BF2D-AE17576658A9}" srcOrd="3" destOrd="0" presId="urn:microsoft.com/office/officeart/2005/8/layout/process1"/>
    <dgm:cxn modelId="{3B952749-8C88-483C-AB88-E42C27F42DA4}" type="presParOf" srcId="{D99BB59E-1F40-474A-BF2D-AE17576658A9}" destId="{3DBC1E5B-0400-478D-8B7E-BC89F545C9B3}" srcOrd="0" destOrd="0" presId="urn:microsoft.com/office/officeart/2005/8/layout/process1"/>
    <dgm:cxn modelId="{8AA3C401-77B2-42C1-B2BB-1DF86C19CFFF}" type="presParOf" srcId="{BFF066D4-A0F2-4039-94FF-508A2903D507}" destId="{AB2A9D6F-69CA-4A34-81B8-29346D1F1701}" srcOrd="4" destOrd="0" presId="urn:microsoft.com/office/officeart/2005/8/layout/process1"/>
    <dgm:cxn modelId="{481383E1-4861-44BD-A56F-A67988964E94}" type="presParOf" srcId="{BFF066D4-A0F2-4039-94FF-508A2903D507}" destId="{8A39EB89-7ED8-4A8A-AB58-DDC1A835A2C7}" srcOrd="5" destOrd="0" presId="urn:microsoft.com/office/officeart/2005/8/layout/process1"/>
    <dgm:cxn modelId="{58C789C7-4D39-4972-9C04-A53FC4E013C4}" type="presParOf" srcId="{8A39EB89-7ED8-4A8A-AB58-DDC1A835A2C7}" destId="{3964589C-3DB0-4EC2-891B-F61C3B792A9B}" srcOrd="0" destOrd="0" presId="urn:microsoft.com/office/officeart/2005/8/layout/process1"/>
    <dgm:cxn modelId="{4CDF3A38-5475-4C53-8E7B-2EB02CB288AF}" type="presParOf" srcId="{BFF066D4-A0F2-4039-94FF-508A2903D507}" destId="{EF1C4971-3E18-4C06-B541-52E2DD55D5C0}" srcOrd="6" destOrd="0" presId="urn:microsoft.com/office/officeart/2005/8/layout/process1"/>
    <dgm:cxn modelId="{2547C48C-6DDE-4531-B9E9-B6AF40037CF5}" type="presParOf" srcId="{BFF066D4-A0F2-4039-94FF-508A2903D507}" destId="{68419C0C-DA8A-450D-A490-6138CCB79D9B}" srcOrd="7" destOrd="0" presId="urn:microsoft.com/office/officeart/2005/8/layout/process1"/>
    <dgm:cxn modelId="{51F35D22-0741-44B0-A2C3-0A1F614B2BB5}" type="presParOf" srcId="{68419C0C-DA8A-450D-A490-6138CCB79D9B}" destId="{0AAA5F67-545F-4AA0-A45E-C21D7659E605}" srcOrd="0" destOrd="0" presId="urn:microsoft.com/office/officeart/2005/8/layout/process1"/>
    <dgm:cxn modelId="{D62C2AFE-1BB4-4BC7-A23D-E1C19157C23F}" type="presParOf" srcId="{BFF066D4-A0F2-4039-94FF-508A2903D507}" destId="{77BFCBF6-2228-43E8-88E8-91EFE140E3FA}" srcOrd="8" destOrd="0" presId="urn:microsoft.com/office/officeart/2005/8/layout/process1"/>
    <dgm:cxn modelId="{BC3D41A2-6519-4654-B2D0-60A33E65E804}" type="presParOf" srcId="{BFF066D4-A0F2-4039-94FF-508A2903D507}" destId="{0ED74920-437A-4D1C-A13F-DF2617328786}" srcOrd="9" destOrd="0" presId="urn:microsoft.com/office/officeart/2005/8/layout/process1"/>
    <dgm:cxn modelId="{57944693-CBBD-4145-AF0D-CECEDC9E14FB}" type="presParOf" srcId="{0ED74920-437A-4D1C-A13F-DF2617328786}" destId="{9AD611C7-7AB2-431D-AFCA-F5902141B792}" srcOrd="0" destOrd="0" presId="urn:microsoft.com/office/officeart/2005/8/layout/process1"/>
    <dgm:cxn modelId="{9CFCEA0D-25E3-4993-A90B-0738FDF0728C}" type="presParOf" srcId="{BFF066D4-A0F2-4039-94FF-508A2903D507}" destId="{2A1A1180-2745-45FF-A13F-3F08D03EB1CD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6F9B5A-0491-4CD3-BB7B-70B1B29E81DF}">
      <dsp:nvSpPr>
        <dsp:cNvPr id="0" name=""/>
        <dsp:cNvSpPr/>
      </dsp:nvSpPr>
      <dsp:spPr>
        <a:xfrm>
          <a:off x="0" y="438863"/>
          <a:ext cx="1504954" cy="275124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</a:rPr>
            <a:t>Ingest into Spark DF</a:t>
          </a:r>
        </a:p>
      </dsp:txBody>
      <dsp:txXfrm>
        <a:off x="44079" y="482942"/>
        <a:ext cx="1416796" cy="2663086"/>
      </dsp:txXfrm>
    </dsp:sp>
    <dsp:sp modelId="{D6957386-764E-4212-9FFC-6702A7C96D59}">
      <dsp:nvSpPr>
        <dsp:cNvPr id="0" name=""/>
        <dsp:cNvSpPr/>
      </dsp:nvSpPr>
      <dsp:spPr>
        <a:xfrm>
          <a:off x="1655449" y="1627871"/>
          <a:ext cx="319050" cy="3732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lt"/>
          </a:endParaRPr>
        </a:p>
      </dsp:txBody>
      <dsp:txXfrm>
        <a:off x="1655449" y="1702517"/>
        <a:ext cx="223335" cy="223936"/>
      </dsp:txXfrm>
    </dsp:sp>
    <dsp:sp modelId="{0BD80D48-A523-434C-BB5F-BA725DB11036}">
      <dsp:nvSpPr>
        <dsp:cNvPr id="0" name=""/>
        <dsp:cNvSpPr/>
      </dsp:nvSpPr>
      <dsp:spPr>
        <a:xfrm>
          <a:off x="2106936" y="438863"/>
          <a:ext cx="1504954" cy="2751244"/>
        </a:xfrm>
        <a:prstGeom prst="roundRect">
          <a:avLst>
            <a:gd name="adj" fmla="val 10000"/>
          </a:avLst>
        </a:prstGeom>
        <a:solidFill>
          <a:schemeClr val="accent2">
            <a:hueOff val="1382987"/>
            <a:satOff val="-8516"/>
            <a:lumOff val="981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</a:rPr>
            <a:t>Wrangling and cleanup (Spark SQL, </a:t>
          </a:r>
          <a:r>
            <a:rPr lang="en-US" sz="1600" kern="1200" dirty="0" err="1">
              <a:latin typeface="+mn-lt"/>
            </a:rPr>
            <a:t>dplyr</a:t>
          </a:r>
          <a:r>
            <a:rPr lang="en-US" sz="1600" kern="1200" dirty="0">
              <a:latin typeface="+mn-lt"/>
            </a:rPr>
            <a:t>)</a:t>
          </a:r>
        </a:p>
      </dsp:txBody>
      <dsp:txXfrm>
        <a:off x="2151015" y="482942"/>
        <a:ext cx="1416796" cy="2663086"/>
      </dsp:txXfrm>
    </dsp:sp>
    <dsp:sp modelId="{D99BB59E-1F40-474A-BF2D-AE17576658A9}">
      <dsp:nvSpPr>
        <dsp:cNvPr id="0" name=""/>
        <dsp:cNvSpPr/>
      </dsp:nvSpPr>
      <dsp:spPr>
        <a:xfrm>
          <a:off x="3762385" y="1627871"/>
          <a:ext cx="319050" cy="3732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1728734"/>
            <a:satOff val="-10645"/>
            <a:lumOff val="1226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lt"/>
          </a:endParaRPr>
        </a:p>
      </dsp:txBody>
      <dsp:txXfrm>
        <a:off x="3762385" y="1702517"/>
        <a:ext cx="223335" cy="223936"/>
      </dsp:txXfrm>
    </dsp:sp>
    <dsp:sp modelId="{AB2A9D6F-69CA-4A34-81B8-29346D1F1701}">
      <dsp:nvSpPr>
        <dsp:cNvPr id="0" name=""/>
        <dsp:cNvSpPr/>
      </dsp:nvSpPr>
      <dsp:spPr>
        <a:xfrm>
          <a:off x="4213872" y="438863"/>
          <a:ext cx="1504954" cy="2751244"/>
        </a:xfrm>
        <a:prstGeom prst="roundRect">
          <a:avLst>
            <a:gd name="adj" fmla="val 10000"/>
          </a:avLst>
        </a:prstGeom>
        <a:solidFill>
          <a:schemeClr val="accent2">
            <a:hueOff val="2765975"/>
            <a:satOff val="-17033"/>
            <a:lumOff val="1961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</a:rPr>
            <a:t>Exploration and visualization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</a:rPr>
            <a:t>(for visualization, sampled data may need to be converted to R </a:t>
          </a:r>
          <a:r>
            <a:rPr lang="en-US" sz="1600" kern="1200" dirty="0" err="1">
              <a:latin typeface="+mn-lt"/>
            </a:rPr>
            <a:t>dataframe</a:t>
          </a:r>
          <a:r>
            <a:rPr lang="en-US" sz="1600" kern="1200" dirty="0">
              <a:latin typeface="+mn-lt"/>
            </a:rPr>
            <a:t>)</a:t>
          </a:r>
        </a:p>
      </dsp:txBody>
      <dsp:txXfrm>
        <a:off x="4257951" y="482942"/>
        <a:ext cx="1416796" cy="2663086"/>
      </dsp:txXfrm>
    </dsp:sp>
    <dsp:sp modelId="{8A39EB89-7ED8-4A8A-AB58-DDC1A835A2C7}">
      <dsp:nvSpPr>
        <dsp:cNvPr id="0" name=""/>
        <dsp:cNvSpPr/>
      </dsp:nvSpPr>
      <dsp:spPr>
        <a:xfrm>
          <a:off x="5869322" y="1627871"/>
          <a:ext cx="319050" cy="3732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3457468"/>
            <a:satOff val="-21291"/>
            <a:lumOff val="2452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lt"/>
          </a:endParaRPr>
        </a:p>
      </dsp:txBody>
      <dsp:txXfrm>
        <a:off x="5869322" y="1702517"/>
        <a:ext cx="223335" cy="223936"/>
      </dsp:txXfrm>
    </dsp:sp>
    <dsp:sp modelId="{EF1C4971-3E18-4C06-B541-52E2DD55D5C0}">
      <dsp:nvSpPr>
        <dsp:cNvPr id="0" name=""/>
        <dsp:cNvSpPr/>
      </dsp:nvSpPr>
      <dsp:spPr>
        <a:xfrm>
          <a:off x="6320808" y="438863"/>
          <a:ext cx="1504954" cy="2751244"/>
        </a:xfrm>
        <a:prstGeom prst="roundRect">
          <a:avLst>
            <a:gd name="adj" fmla="val 10000"/>
          </a:avLst>
        </a:prstGeom>
        <a:solidFill>
          <a:schemeClr val="accent2">
            <a:hueOff val="4148962"/>
            <a:satOff val="-25549"/>
            <a:lumOff val="2942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+mn-lt"/>
            </a:rPr>
            <a:t>Transfor-mation and Featurization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+mn-lt"/>
            </a:rPr>
            <a:t>(in Spark SQL or featurization functions)</a:t>
          </a:r>
          <a:endParaRPr lang="en-US" sz="1600" kern="1200" dirty="0">
            <a:latin typeface="+mn-lt"/>
          </a:endParaRPr>
        </a:p>
      </dsp:txBody>
      <dsp:txXfrm>
        <a:off x="6364887" y="482942"/>
        <a:ext cx="1416796" cy="2663086"/>
      </dsp:txXfrm>
    </dsp:sp>
    <dsp:sp modelId="{68419C0C-DA8A-450D-A490-6138CCB79D9B}">
      <dsp:nvSpPr>
        <dsp:cNvPr id="0" name=""/>
        <dsp:cNvSpPr/>
      </dsp:nvSpPr>
      <dsp:spPr>
        <a:xfrm>
          <a:off x="7976258" y="1627871"/>
          <a:ext cx="319050" cy="3732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5186202"/>
            <a:satOff val="-31936"/>
            <a:lumOff val="3677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+mn-lt"/>
          </a:endParaRPr>
        </a:p>
      </dsp:txBody>
      <dsp:txXfrm>
        <a:off x="7976258" y="1702517"/>
        <a:ext cx="223335" cy="223936"/>
      </dsp:txXfrm>
    </dsp:sp>
    <dsp:sp modelId="{77BFCBF6-2228-43E8-88E8-91EFE140E3FA}">
      <dsp:nvSpPr>
        <dsp:cNvPr id="0" name=""/>
        <dsp:cNvSpPr/>
      </dsp:nvSpPr>
      <dsp:spPr>
        <a:xfrm>
          <a:off x="8427744" y="438863"/>
          <a:ext cx="1504954" cy="2751244"/>
        </a:xfrm>
        <a:prstGeom prst="roundRect">
          <a:avLst>
            <a:gd name="adj" fmla="val 10000"/>
          </a:avLst>
        </a:prstGeom>
        <a:solidFill>
          <a:schemeClr val="accent2">
            <a:hueOff val="5531949"/>
            <a:satOff val="-34066"/>
            <a:lumOff val="3922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</a:rPr>
            <a:t>Creation of ML models in Spark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</a:rPr>
            <a:t>+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+mn-lt"/>
            </a:rPr>
            <a:t>Model evaluation</a:t>
          </a:r>
        </a:p>
      </dsp:txBody>
      <dsp:txXfrm>
        <a:off x="8471823" y="482942"/>
        <a:ext cx="1416796" cy="2663086"/>
      </dsp:txXfrm>
    </dsp:sp>
    <dsp:sp modelId="{0ED74920-437A-4D1C-A13F-DF2617328786}">
      <dsp:nvSpPr>
        <dsp:cNvPr id="0" name=""/>
        <dsp:cNvSpPr/>
      </dsp:nvSpPr>
      <dsp:spPr>
        <a:xfrm>
          <a:off x="10083194" y="1627871"/>
          <a:ext cx="319050" cy="3732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6914937"/>
            <a:satOff val="-42582"/>
            <a:lumOff val="4903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latin typeface="+mn-lt"/>
          </a:endParaRPr>
        </a:p>
      </dsp:txBody>
      <dsp:txXfrm>
        <a:off x="10083194" y="1702517"/>
        <a:ext cx="223335" cy="223936"/>
      </dsp:txXfrm>
    </dsp:sp>
    <dsp:sp modelId="{2A1A1180-2745-45FF-A13F-3F08D03EB1CD}">
      <dsp:nvSpPr>
        <dsp:cNvPr id="0" name=""/>
        <dsp:cNvSpPr/>
      </dsp:nvSpPr>
      <dsp:spPr>
        <a:xfrm>
          <a:off x="10534680" y="438863"/>
          <a:ext cx="1504954" cy="2751244"/>
        </a:xfrm>
        <a:prstGeom prst="roundRect">
          <a:avLst>
            <a:gd name="adj" fmla="val 10000"/>
          </a:avLst>
        </a:prstGeom>
        <a:solidFill>
          <a:schemeClr val="accent2">
            <a:hueOff val="6914937"/>
            <a:satOff val="-42582"/>
            <a:lumOff val="4903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+mn-lt"/>
            </a:rPr>
            <a:t>Save models for deployment</a:t>
          </a:r>
        </a:p>
      </dsp:txBody>
      <dsp:txXfrm>
        <a:off x="10578759" y="482942"/>
        <a:ext cx="1416796" cy="26630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41A9964C-0A12-4300-99AA-F57E410BE66D}" type="datetimeFigureOut">
              <a:rPr lang="en-US" smtClean="0"/>
              <a:t>4/26/2017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F08E7E68-F91A-4BB1-B3D3-3A44C4433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18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8E7E68-F91A-4BB1-B3D3-3A44C4433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1309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280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8E7E68-F91A-4BB1-B3D3-3A44C4433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5558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8E7E68-F91A-4BB1-B3D3-3A44C4433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34091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1059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endParaRPr lang="en-US" dirty="0">
              <a:latin typeface="+mn-lt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1059" fontAlgn="base">
              <a:spcBef>
                <a:spcPct val="0"/>
              </a:spcBef>
              <a:spcAft>
                <a:spcPct val="0"/>
              </a:spcAft>
              <a:defRPr/>
            </a:pPr>
            <a:fld id="{7088D5E3-B0C4-244E-905F-C9848084E0A1}" type="slidenum">
              <a:rPr lang="en-US">
                <a:solidFill>
                  <a:prstClr val="black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pPr defTabSz="951059"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0028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31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2765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5013" lvl="1" defTabSz="951152" fontAlgn="base">
              <a:lnSpc>
                <a:spcPct val="90000"/>
              </a:lnSpc>
              <a:spcBef>
                <a:spcPts val="625"/>
              </a:spcBef>
              <a:spcAft>
                <a:spcPts val="625"/>
              </a:spcAft>
              <a:buClr>
                <a:srgbClr val="68217A">
                  <a:lumMod val="50000"/>
                </a:srgbClr>
              </a:buClr>
            </a:pPr>
            <a:endParaRPr lang="en-US" sz="1200" kern="0" dirty="0">
              <a:ln>
                <a:solidFill>
                  <a:srgbClr val="FFFFFF">
                    <a:alpha val="0"/>
                  </a:srgbClr>
                </a:solidFill>
              </a:ln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8391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924" indent="-466529" defTabSz="951152">
              <a:spcBef>
                <a:spcPts val="625"/>
              </a:spcBef>
              <a:spcAft>
                <a:spcPts val="625"/>
              </a:spcAft>
              <a:tabLst>
                <a:tab pos="671931" algn="l"/>
              </a:tabLst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7491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4664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3237"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86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44269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5013" lvl="1" defTabSz="951152" fontAlgn="base">
              <a:lnSpc>
                <a:spcPct val="90000"/>
              </a:lnSpc>
              <a:spcBef>
                <a:spcPts val="625"/>
              </a:spcBef>
              <a:spcAft>
                <a:spcPts val="625"/>
              </a:spcAft>
              <a:buClr>
                <a:srgbClr val="68217A">
                  <a:lumMod val="50000"/>
                </a:srgbClr>
              </a:buClr>
            </a:pPr>
            <a:endParaRPr lang="en-US" sz="1200" kern="0" dirty="0">
              <a:ln>
                <a:solidFill>
                  <a:srgbClr val="FFFFFF">
                    <a:alpha val="0"/>
                  </a:srgbClr>
                </a:solidFill>
              </a:ln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774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0495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3237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778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39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B58A7-4721-4E96-841F-E2F566DBA11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5308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07046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6468" indent="-456468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90B58A7-4721-4E96-841F-E2F566DBA1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39942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146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9233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874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54800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8E7E68-F91A-4BB1-B3D3-3A44C4433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51540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4/26/2017 4:24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67215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Machine Learning, Analytics &amp; Data Science Conference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4/26/2017 4:24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05877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Machine Learning, Analytics &amp; Data Science Conference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4/26/2017 4:24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87636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8E7E68-F91A-4BB1-B3D3-3A44C4433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56892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649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4067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88D5E3-B0C4-244E-905F-C9848084E0A1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9924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3237">
              <a:defRPr/>
            </a:pPr>
            <a:fld id="{A902FD40-36A5-4F3A-9D07-62800BE1FB4F}" type="slidenum">
              <a:rPr lang="en-US" sz="1800" kern="0">
                <a:solidFill>
                  <a:sysClr val="windowText" lastClr="000000"/>
                </a:solidFill>
              </a:rPr>
              <a:pPr defTabSz="933237">
                <a:defRPr/>
              </a:pPr>
              <a:t>41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5999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8E7E68-F91A-4BB1-B3D3-3A44C4433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6175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8E7E68-F91A-4BB1-B3D3-3A44C4433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35476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597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8E7E68-F91A-4BB1-B3D3-3A44C4433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53827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8E7E68-F91A-4BB1-B3D3-3A44C4433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9667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1059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endParaRPr lang="en-US" dirty="0">
              <a:latin typeface="+mn-lt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1059" fontAlgn="base">
              <a:spcBef>
                <a:spcPct val="0"/>
              </a:spcBef>
              <a:spcAft>
                <a:spcPct val="0"/>
              </a:spcAft>
              <a:defRPr/>
            </a:pPr>
            <a:fld id="{7088D5E3-B0C4-244E-905F-C9848084E0A1}" type="slidenum">
              <a:rPr lang="en-US">
                <a:solidFill>
                  <a:prstClr val="black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pPr defTabSz="951059"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8539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427" eaLnBrk="0" fontAlgn="base" hangingPunct="0">
              <a:spcBef>
                <a:spcPct val="30000"/>
              </a:spcBef>
              <a:spcAft>
                <a:spcPts val="352"/>
              </a:spcAft>
              <a:defRPr/>
            </a:pPr>
            <a:endParaRPr lang="en-US" dirty="0">
              <a:solidFill>
                <a:srgbClr val="FFFFFF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3237">
              <a:defRPr/>
            </a:pPr>
            <a:fld id="{EC797392-A70C-4ACB-A74C-E4867CE270BC}" type="slidenum">
              <a:rPr lang="en-US" sz="1800" kern="0">
                <a:solidFill>
                  <a:prstClr val="black"/>
                </a:solidFill>
              </a:rPr>
              <a:pPr defTabSz="933237">
                <a:defRPr/>
              </a:pPr>
              <a:t>6</a:t>
            </a:fld>
            <a:endParaRPr lang="en-US" sz="1800" kern="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25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049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099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5013" lvl="1" defTabSz="951152" fontAlgn="base">
              <a:lnSpc>
                <a:spcPct val="90000"/>
              </a:lnSpc>
              <a:spcBef>
                <a:spcPts val="625"/>
              </a:spcBef>
              <a:spcAft>
                <a:spcPts val="625"/>
              </a:spcAft>
              <a:buClr>
                <a:srgbClr val="68217A">
                  <a:lumMod val="50000"/>
                </a:srgbClr>
              </a:buClr>
            </a:pPr>
            <a:endParaRPr lang="en-US" sz="2400" kern="0" dirty="0">
              <a:ln>
                <a:solidFill>
                  <a:srgbClr val="FFFFFF">
                    <a:alpha val="0"/>
                  </a:srgbClr>
                </a:solidFill>
              </a:ln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7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2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2.pn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E64AF-207D-40FD-A40B-C7945374B3D0}" type="datetime1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031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019A7-50BF-40BD-B15B-489EBD8D38FA}" type="datetime1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31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B0195-112F-400F-A862-A9B447A8EEB6}" type="datetime1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563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4114800" cy="68580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275423"/>
            <a:ext cx="3886200" cy="3616381"/>
          </a:xfrm>
          <a:noFill/>
        </p:spPr>
        <p:txBody>
          <a:bodyPr vert="horz" lIns="137160" tIns="91440" rIns="137160" bIns="0" rtlCol="0" anchor="b" anchorCtr="0">
            <a:normAutofit/>
          </a:bodyPr>
          <a:lstStyle>
            <a:lvl1pPr algn="l">
              <a:defRPr lang="en-US" sz="4400" b="1" spc="-100" baseline="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2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259381"/>
            <a:ext cx="1740540" cy="64008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891805"/>
            <a:ext cx="3886200" cy="1658120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710903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4127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89" b="840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1" y="0"/>
            <a:ext cx="412623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275423"/>
            <a:ext cx="3886200" cy="3616381"/>
          </a:xfrm>
          <a:noFill/>
        </p:spPr>
        <p:txBody>
          <a:bodyPr vert="horz" lIns="137160" tIns="91440" rIns="137160" bIns="0" rtlCol="0" anchor="b" anchorCtr="0">
            <a:normAutofit/>
          </a:bodyPr>
          <a:lstStyle>
            <a:lvl1pPr algn="l">
              <a:defRPr lang="en-US" sz="4400" b="1" spc="-100" baseline="0" dirty="0">
                <a:gradFill>
                  <a:gsLst>
                    <a:gs pos="2941">
                      <a:schemeClr val="tx2"/>
                    </a:gs>
                    <a:gs pos="15686">
                      <a:schemeClr val="tx2"/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891805"/>
            <a:ext cx="3886200" cy="1658120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259381"/>
            <a:ext cx="174054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054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illu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41148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275423"/>
            <a:ext cx="3886200" cy="3616380"/>
          </a:xfrm>
          <a:noFill/>
        </p:spPr>
        <p:txBody>
          <a:bodyPr vert="horz" lIns="137160" tIns="91440" rIns="137160" bIns="0" rtlCol="0" anchor="b" anchorCtr="0">
            <a:normAutofit/>
          </a:bodyPr>
          <a:lstStyle>
            <a:lvl1pPr algn="l">
              <a:defRPr lang="en-US" sz="4400" b="1" kern="1200" spc="-100" baseline="0" dirty="0">
                <a:gradFill>
                  <a:gsLst>
                    <a:gs pos="2941">
                      <a:schemeClr val="tx2"/>
                    </a:gs>
                    <a:gs pos="15686">
                      <a:schemeClr val="tx2"/>
                    </a:gs>
                  </a:gsLst>
                  <a:lin ang="5400000" scaled="0"/>
                </a:gradFill>
                <a:latin typeface="+mn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algn="l" defTabSz="1088078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0747"/>
            <a:ext cx="1737792" cy="63906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886201"/>
            <a:ext cx="3886200" cy="1663724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441871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1181101"/>
            <a:ext cx="5665258" cy="2705100"/>
          </a:xfrm>
          <a:noFill/>
        </p:spPr>
        <p:txBody>
          <a:bodyPr vert="horz" lIns="137160" tIns="91440" rIns="137160" bIns="0" rtlCol="0" anchor="b" anchorCtr="0">
            <a:noAutofit/>
          </a:bodyPr>
          <a:lstStyle>
            <a:lvl1pPr algn="l">
              <a:defRPr lang="en-US" sz="5400" b="1" spc="-100" baseline="0" dirty="0">
                <a:gradFill>
                  <a:gsLst>
                    <a:gs pos="25490">
                      <a:schemeClr val="tx2">
                        <a:lumMod val="60000"/>
                        <a:lumOff val="40000"/>
                      </a:schemeClr>
                    </a:gs>
                    <a:gs pos="47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910500"/>
            <a:ext cx="5681132" cy="1766399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4278" y="5990443"/>
            <a:ext cx="174054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83193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" y="1"/>
            <a:ext cx="12199620" cy="6857999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7620" y="0"/>
            <a:ext cx="6102033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1181101"/>
            <a:ext cx="5665258" cy="2705100"/>
          </a:xfrm>
          <a:noFill/>
        </p:spPr>
        <p:txBody>
          <a:bodyPr vert="horz" lIns="137160" tIns="137160" rIns="137160" bIns="0" rtlCol="0" anchor="b" anchorCtr="0">
            <a:noAutofit/>
          </a:bodyPr>
          <a:lstStyle>
            <a:lvl1pPr algn="l">
              <a:defRPr lang="en-US" sz="5400" b="1" spc="-100" baseline="0" dirty="0">
                <a:gradFill>
                  <a:gsLst>
                    <a:gs pos="9804">
                      <a:schemeClr val="tx2"/>
                    </a:gs>
                    <a:gs pos="26471">
                      <a:schemeClr val="tx2"/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19"/>
            <a:ext cx="3784600" cy="889380"/>
          </a:xfrm>
        </p:spPr>
        <p:txBody>
          <a:bodyPr lIns="137160" tIns="13716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910500"/>
            <a:ext cx="5681132" cy="1766399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5686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0747"/>
            <a:ext cx="1737792" cy="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980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ith illu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1181101"/>
            <a:ext cx="5665258" cy="2705100"/>
          </a:xfrm>
          <a:noFill/>
        </p:spPr>
        <p:txBody>
          <a:bodyPr vert="horz" lIns="137160" tIns="137160" rIns="137160" bIns="0" rtlCol="0" anchor="b" anchorCtr="0">
            <a:noAutofit/>
          </a:bodyPr>
          <a:lstStyle>
            <a:lvl1pPr algn="l">
              <a:defRPr lang="en-US" sz="5400" b="1" kern="1200" spc="-100" baseline="0" dirty="0">
                <a:gradFill>
                  <a:gsLst>
                    <a:gs pos="9804">
                      <a:schemeClr val="tx2"/>
                    </a:gs>
                    <a:gs pos="26471">
                      <a:schemeClr val="tx2"/>
                    </a:gs>
                  </a:gsLst>
                  <a:lin ang="5400000" scaled="0"/>
                </a:gradFill>
                <a:latin typeface="+mn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algn="l" defTabSz="1088078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13716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0747"/>
            <a:ext cx="1737792" cy="639069"/>
          </a:xfrm>
          <a:prstGeom prst="rect">
            <a:avLst/>
          </a:prstGeom>
        </p:spPr>
      </p:pic>
      <p:sp>
        <p:nvSpPr>
          <p:cNvPr id="1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910500"/>
            <a:ext cx="5681132" cy="1766399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5686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57968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4206240"/>
            <a:ext cx="12192000" cy="2651759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4206238"/>
            <a:ext cx="11696700" cy="935917"/>
          </a:xfrm>
          <a:noFill/>
        </p:spPr>
        <p:txBody>
          <a:bodyPr vert="horz" lIns="137160" tIns="137160" rIns="137160" bIns="0" rtlCol="0" anchor="b" anchorCtr="0">
            <a:noAutofit/>
          </a:bodyPr>
          <a:lstStyle>
            <a:lvl1pPr algn="ctr">
              <a:defRPr lang="en-US" sz="4800" b="1" spc="-100" baseline="0" dirty="0">
                <a:gradFill>
                  <a:gsLst>
                    <a:gs pos="11765">
                      <a:srgbClr val="89C402"/>
                    </a:gs>
                    <a:gs pos="43000">
                      <a:srgbClr val="89C402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933700" y="5676901"/>
            <a:ext cx="6286499" cy="723900"/>
          </a:xfrm>
        </p:spPr>
        <p:txBody>
          <a:bodyPr lIns="137160" tIns="137160" rIns="137160" bIns="137160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848100" y="5676900"/>
            <a:ext cx="4495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7504"/>
            <a:ext cx="1737792" cy="63906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5142155"/>
            <a:ext cx="11696700" cy="534745"/>
          </a:xfrm>
        </p:spPr>
        <p:txBody>
          <a:bodyPr tIns="0" anchor="t"/>
          <a:lstStyle>
            <a:lvl1pPr algn="ctr">
              <a:spcBef>
                <a:spcPts val="0"/>
              </a:spcBef>
              <a:buFontTx/>
              <a:buNone/>
              <a:defRPr spc="-80" baseline="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  <a:lvl2pPr marL="281668" indent="0" algn="ctr">
              <a:buFontTx/>
              <a:buNone/>
              <a:defRPr/>
            </a:lvl2pPr>
            <a:lvl3pPr marL="588461" indent="0" algn="ctr">
              <a:buFontTx/>
              <a:buNone/>
              <a:defRPr/>
            </a:lvl3pPr>
            <a:lvl4pPr marL="870128" indent="0" algn="ctr">
              <a:buFontTx/>
              <a:buNone/>
              <a:defRPr/>
            </a:lvl4pPr>
            <a:lvl5pPr marL="1105512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484539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4206240"/>
            <a:ext cx="12192000" cy="265175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7504"/>
            <a:ext cx="1740540" cy="64008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4206238"/>
            <a:ext cx="11696700" cy="935917"/>
          </a:xfrm>
          <a:noFill/>
        </p:spPr>
        <p:txBody>
          <a:bodyPr vert="horz" lIns="137160" tIns="137160" rIns="137160" bIns="0" rtlCol="0" anchor="b" anchorCtr="0">
            <a:noAutofit/>
          </a:bodyPr>
          <a:lstStyle>
            <a:lvl1pPr algn="ctr">
              <a:defRPr lang="en-US" sz="4800" b="1" kern="1200" spc="-100" baseline="0" dirty="0">
                <a:gradFill>
                  <a:gsLst>
                    <a:gs pos="1961">
                      <a:schemeClr val="tx2"/>
                    </a:gs>
                    <a:gs pos="24000">
                      <a:schemeClr val="tx2"/>
                    </a:gs>
                  </a:gsLst>
                  <a:lin ang="5400000" scaled="0"/>
                </a:gradFill>
                <a:latin typeface="+mn-lt"/>
                <a:ea typeface="Segoe UI Semibold" panose="020B0702040204020203" pitchFamily="34" charset="0"/>
                <a:cs typeface="Segoe UI" panose="020B0502040204020203" pitchFamily="34" charset="0"/>
              </a:defRPr>
            </a:lvl1pPr>
          </a:lstStyle>
          <a:p>
            <a:pPr marL="0" lvl="0" algn="ctr" defTabSz="1088078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933700" y="5742424"/>
            <a:ext cx="6286499" cy="658376"/>
          </a:xfrm>
        </p:spPr>
        <p:txBody>
          <a:bodyPr lIns="137160" tIns="137160" rIns="137160" bIns="137160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5142155"/>
            <a:ext cx="11696700" cy="534745"/>
          </a:xfrm>
        </p:spPr>
        <p:txBody>
          <a:bodyPr tIns="0" anchor="t"/>
          <a:lstStyle>
            <a:lvl1pPr algn="ctr">
              <a:spcBef>
                <a:spcPts val="0"/>
              </a:spcBef>
              <a:buFontTx/>
              <a:buNone/>
              <a:defRPr spc="-8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 algn="ctr">
              <a:buFontTx/>
              <a:buNone/>
              <a:defRPr/>
            </a:lvl2pPr>
            <a:lvl3pPr marL="588461" indent="0" algn="ctr">
              <a:buFontTx/>
              <a:buNone/>
              <a:defRPr/>
            </a:lvl3pPr>
            <a:lvl4pPr marL="870128" indent="0" algn="ctr">
              <a:buFontTx/>
              <a:buNone/>
              <a:defRPr/>
            </a:lvl4pPr>
            <a:lvl5pPr marL="1105512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848100" y="5676900"/>
            <a:ext cx="4495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93664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58996-14E3-4ED0-93EA-8DF8103681DD}" type="datetime1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3217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,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599" y="1181100"/>
            <a:ext cx="5865813" cy="1333500"/>
          </a:xfrm>
        </p:spPr>
        <p:txBody>
          <a:bodyPr rIns="137160" anchor="t" anchorCtr="0"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28600" y="6553201"/>
            <a:ext cx="5865814" cy="304800"/>
          </a:xfrm>
        </p:spPr>
        <p:txBody>
          <a:bodyPr/>
          <a:lstStyle/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094413" y="0"/>
            <a:ext cx="6097587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28599" y="2514600"/>
            <a:ext cx="5408613" cy="4038600"/>
          </a:xfrm>
        </p:spPr>
        <p:txBody>
          <a:bodyPr rIns="137160"/>
          <a:lstStyle>
            <a:lvl1pPr>
              <a:defRPr>
                <a:gradFill>
                  <a:gsLst>
                    <a:gs pos="13725">
                      <a:schemeClr val="tx2"/>
                    </a:gs>
                    <a:gs pos="25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87682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,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/>
          <p:cNvSpPr/>
          <p:nvPr userDrawn="1"/>
        </p:nvSpPr>
        <p:spPr>
          <a:xfrm>
            <a:off x="0" y="0"/>
            <a:ext cx="1422400" cy="1384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28600" y="6553200"/>
            <a:ext cx="5865814" cy="304801"/>
          </a:xfrm>
        </p:spPr>
        <p:txBody>
          <a:bodyPr/>
          <a:lstStyle/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97587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0095" y="266700"/>
            <a:ext cx="4485206" cy="1333500"/>
          </a:xfrm>
        </p:spPr>
        <p:txBody>
          <a:bodyPr anchor="t" anchorCtr="0"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551613" y="1600200"/>
            <a:ext cx="5373688" cy="4953000"/>
          </a:xfrm>
        </p:spPr>
        <p:txBody>
          <a:bodyPr/>
          <a:lstStyle>
            <a:lvl1pPr>
              <a:defRPr lang="en-US" sz="2400" kern="1200" dirty="0" smtClean="0">
                <a:gradFill>
                  <a:gsLst>
                    <a:gs pos="13725">
                      <a:schemeClr val="tx2"/>
                    </a:gs>
                    <a:gs pos="25000">
                      <a:schemeClr val="tx2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1088078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1088078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</a:pPr>
            <a:r>
              <a:rPr lang="en-US"/>
              <a:t>Second level</a:t>
            </a:r>
          </a:p>
          <a:p>
            <a:pPr marL="0" lvl="2" indent="0" algn="l" defTabSz="1088078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</a:pPr>
            <a:r>
              <a:rPr lang="en-US"/>
              <a:t>Third level</a:t>
            </a:r>
          </a:p>
          <a:p>
            <a:pPr marL="0" lvl="3" indent="0" algn="l" defTabSz="1088078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</a:pPr>
            <a:r>
              <a:rPr lang="en-US"/>
              <a:t>Fourth level</a:t>
            </a:r>
          </a:p>
          <a:p>
            <a:pPr marL="0" lvl="4" indent="0" algn="l" defTabSz="1088078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5846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 anchor="t">
            <a:noAutofit/>
          </a:bodyPr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1000" y="1600200"/>
            <a:ext cx="11430000" cy="4800600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Fifth level</a:t>
            </a:r>
            <a:endParaRPr lang="en-US" sz="1600" dirty="0" err="1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96258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 anchor="t">
            <a:noAutofit/>
          </a:bodyPr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95297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05258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68108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>
            <a:noAutofit/>
          </a:bodyPr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28600" y="1600200"/>
            <a:ext cx="11812548" cy="4495800"/>
          </a:xfrm>
          <a:prstGeom prst="rect">
            <a:avLst/>
          </a:prstGeom>
        </p:spPr>
        <p:txBody>
          <a:bodyPr lIns="137160" rIns="137160" bIns="137160"/>
          <a:lstStyle>
            <a:lvl1pPr marL="0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1pPr>
            <a:lvl2pPr marL="281668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2pPr>
            <a:lvl3pPr marL="588461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3pPr>
            <a:lvl4pPr marL="870129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4pPr>
            <a:lvl5pPr marL="1105512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5pPr>
          </a:lstStyle>
          <a:p>
            <a:pPr lvl="0"/>
            <a:r>
              <a:rPr lang="en-US" dirty="0"/>
              <a:t>Click to add developer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>
          <a:xfrm>
            <a:off x="228601" y="6553199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42837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dirty="0">
              <a:solidFill>
                <a:srgbClr val="73737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93700" y="1600200"/>
            <a:ext cx="3858207" cy="4570476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 err="1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173246" y="1600200"/>
            <a:ext cx="3858207" cy="4570476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 err="1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7952793" y="1600962"/>
            <a:ext cx="3858207" cy="4570476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 err="1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77769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37160" tIns="91440" rIns="137160" bIns="137160" rtlCol="0" anchor="t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dirty="0">
              <a:solidFill>
                <a:srgbClr val="73737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13" name="Content Placeholder 8"/>
          <p:cNvSpPr>
            <a:spLocks noGrp="1"/>
          </p:cNvSpPr>
          <p:nvPr>
            <p:ph sz="quarter" idx="16" hasCustomPrompt="1"/>
          </p:nvPr>
        </p:nvSpPr>
        <p:spPr>
          <a:xfrm>
            <a:off x="228600" y="4851400"/>
            <a:ext cx="3840480" cy="1322832"/>
          </a:xfrm>
        </p:spPr>
        <p:txBody>
          <a:bodyPr lIns="137160" rIns="137160" bIns="137160">
            <a:norm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kumimoji="0" lang="en-US" sz="28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1765">
                      <a:schemeClr val="tx2"/>
                    </a:gs>
                    <a:gs pos="38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17" name="Content Placeholder 8"/>
          <p:cNvSpPr>
            <a:spLocks noGrp="1"/>
          </p:cNvSpPr>
          <p:nvPr>
            <p:ph sz="quarter" idx="17" hasCustomPrompt="1"/>
          </p:nvPr>
        </p:nvSpPr>
        <p:spPr>
          <a:xfrm>
            <a:off x="4151344" y="4851400"/>
            <a:ext cx="3840480" cy="1322832"/>
          </a:xfrm>
        </p:spPr>
        <p:txBody>
          <a:bodyPr lIns="137160" rIns="137160" bIns="137160">
            <a:normAutofit/>
          </a:bodyPr>
          <a:lstStyle>
            <a:lvl1pPr marL="0" marR="0" indent="0" algn="l" defTabSz="108807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72C6"/>
              </a:buClr>
              <a:buSzPct val="100000"/>
              <a:buFont typeface="Wingdings" pitchFamily="2" charset="2"/>
              <a:buNone/>
              <a:tabLst/>
              <a:defRPr kumimoji="0" lang="en-US" sz="28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4706">
                      <a:schemeClr val="tx2"/>
                    </a:gs>
                    <a:gs pos="41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18" name="Content Placeholder 8"/>
          <p:cNvSpPr>
            <a:spLocks noGrp="1"/>
          </p:cNvSpPr>
          <p:nvPr>
            <p:ph sz="quarter" idx="18" hasCustomPrompt="1"/>
          </p:nvPr>
        </p:nvSpPr>
        <p:spPr>
          <a:xfrm>
            <a:off x="8074089" y="4851400"/>
            <a:ext cx="3840480" cy="1322832"/>
          </a:xfrm>
        </p:spPr>
        <p:txBody>
          <a:bodyPr lIns="137160" rIns="137160" bIns="137160">
            <a:norm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kumimoji="0" lang="en-US" sz="2800" b="0" i="0" u="none" strike="noStrike" kern="1200" cap="none" spc="0" normalizeH="0" baseline="0" noProof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28600" y="1597025"/>
            <a:ext cx="3840479" cy="3254375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/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/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162078" y="1597025"/>
            <a:ext cx="3840479" cy="3254375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/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/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8084821" y="1597025"/>
            <a:ext cx="3840479" cy="3254375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/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/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6666308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8"/>
          <p:cNvSpPr>
            <a:spLocks noGrp="1"/>
          </p:cNvSpPr>
          <p:nvPr>
            <p:ph sz="quarter" idx="14"/>
          </p:nvPr>
        </p:nvSpPr>
        <p:spPr>
          <a:xfrm>
            <a:off x="4060823" y="1597152"/>
            <a:ext cx="4075135" cy="4072128"/>
          </a:xfrm>
        </p:spPr>
        <p:txBody>
          <a:bodyPr lIns="137160" tIns="91440" rIns="137160" bIns="13716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" y="1597152"/>
            <a:ext cx="4063999" cy="4072128"/>
          </a:xfrm>
        </p:spPr>
        <p:txBody>
          <a:bodyPr lIns="137160" tIns="91440" rIns="137160" bIns="13716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tIns="91440" rIns="137160" bIns="13716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dirty="0">
              <a:solidFill>
                <a:srgbClr val="73737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16" name="Content Placeholder 8"/>
          <p:cNvSpPr>
            <a:spLocks noGrp="1"/>
          </p:cNvSpPr>
          <p:nvPr>
            <p:ph sz="quarter" idx="15"/>
          </p:nvPr>
        </p:nvSpPr>
        <p:spPr>
          <a:xfrm>
            <a:off x="8128001" y="1597152"/>
            <a:ext cx="4061884" cy="4072128"/>
          </a:xfrm>
        </p:spPr>
        <p:txBody>
          <a:bodyPr lIns="137160" tIns="91440" rIns="137160" bIns="13716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10086765" y="3566160"/>
            <a:ext cx="2103120" cy="2103120"/>
          </a:xfrm>
          <a:solidFill>
            <a:schemeClr val="tx2"/>
          </a:solidFill>
        </p:spPr>
        <p:txBody>
          <a:bodyPr lIns="137160" tIns="91440" rIns="137160" bIns="137160">
            <a:normAutofit/>
          </a:bodyPr>
          <a:lstStyle>
            <a:lvl1pPr>
              <a:lnSpc>
                <a:spcPct val="85000"/>
              </a:lnSpc>
              <a:spcAft>
                <a:spcPts val="0"/>
              </a:spcAft>
              <a:defRPr sz="4000" b="1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2pPr>
            <a:lvl3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3pPr>
            <a:lvl4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4pPr>
            <a:lvl5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032838" y="3566160"/>
            <a:ext cx="2103120" cy="2103120"/>
          </a:xfrm>
          <a:solidFill>
            <a:schemeClr val="tx2"/>
          </a:solidFill>
        </p:spPr>
        <p:txBody>
          <a:bodyPr lIns="137160" tIns="91440" rIns="137160" bIns="137160">
            <a:normAutofit/>
          </a:bodyPr>
          <a:lstStyle>
            <a:lvl1pPr>
              <a:lnSpc>
                <a:spcPct val="85000"/>
              </a:lnSpc>
              <a:spcAft>
                <a:spcPts val="0"/>
              </a:spcAft>
              <a:defRPr sz="4000" b="1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2pPr>
            <a:lvl3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3pPr>
            <a:lvl4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4pPr>
            <a:lvl5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1960880" y="3566160"/>
            <a:ext cx="2103120" cy="2103120"/>
          </a:xfrm>
          <a:solidFill>
            <a:schemeClr val="tx2"/>
          </a:solidFill>
          <a:ln>
            <a:noFill/>
          </a:ln>
        </p:spPr>
        <p:txBody>
          <a:bodyPr lIns="137160" tIns="91440" rIns="137160" bIns="137160">
            <a:normAutofit/>
          </a:bodyPr>
          <a:lstStyle>
            <a:lvl1pPr>
              <a:lnSpc>
                <a:spcPct val="85000"/>
              </a:lnSpc>
              <a:spcAft>
                <a:spcPts val="0"/>
              </a:spcAft>
              <a:defRPr sz="4000" b="1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2pPr>
            <a:lvl3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3pPr>
            <a:lvl4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4pPr>
            <a:lvl5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876055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CEEA4-7221-4E38-BF39-57A2C795084E}" type="datetime1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542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712200" cy="1625600"/>
          </a:xfrm>
        </p:spPr>
        <p:txBody>
          <a:bodyPr lIns="137160" rIns="137160" bIns="13716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1" y="6553201"/>
            <a:ext cx="11201400" cy="304800"/>
          </a:xfrm>
        </p:spPr>
        <p:txBody>
          <a:bodyPr/>
          <a:lstStyle>
            <a:lvl1pPr>
              <a:defRPr dirty="0"/>
            </a:lvl1pPr>
          </a:lstStyle>
          <a:p>
            <a:endParaRPr lang="en-US">
              <a:solidFill>
                <a:srgbClr val="50505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11" name="Content Placeholder 8"/>
          <p:cNvSpPr>
            <a:spLocks noGrp="1"/>
          </p:cNvSpPr>
          <p:nvPr>
            <p:ph sz="quarter" idx="13"/>
          </p:nvPr>
        </p:nvSpPr>
        <p:spPr>
          <a:xfrm>
            <a:off x="228599" y="3429000"/>
            <a:ext cx="3840480" cy="2740152"/>
          </a:xfrm>
        </p:spPr>
        <p:txBody>
          <a:bodyPr lIns="137160" rIns="137160" bIns="137160">
            <a:no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8"/>
          <p:cNvSpPr>
            <a:spLocks noGrp="1"/>
          </p:cNvSpPr>
          <p:nvPr>
            <p:ph sz="quarter" idx="14"/>
          </p:nvPr>
        </p:nvSpPr>
        <p:spPr>
          <a:xfrm>
            <a:off x="4156709" y="3429000"/>
            <a:ext cx="3840480" cy="2740152"/>
          </a:xfrm>
        </p:spPr>
        <p:txBody>
          <a:bodyPr lIns="137160" rIns="137160" bIns="137160">
            <a:no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8"/>
          <p:cNvSpPr>
            <a:spLocks noGrp="1"/>
          </p:cNvSpPr>
          <p:nvPr>
            <p:ph sz="quarter" idx="15"/>
          </p:nvPr>
        </p:nvSpPr>
        <p:spPr>
          <a:xfrm>
            <a:off x="8084820" y="3429000"/>
            <a:ext cx="3840480" cy="2740152"/>
          </a:xfrm>
        </p:spPr>
        <p:txBody>
          <a:bodyPr lIns="137160" rIns="137160" bIns="137160">
            <a:no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4642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599" y="1622121"/>
            <a:ext cx="5806440" cy="4572000"/>
          </a:xfrm>
        </p:spPr>
        <p:txBody>
          <a:bodyPr lIns="137160" tIns="91440" rIns="137160" bIns="137160"/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1867"/>
            </a:lvl3pPr>
            <a:lvl4pPr>
              <a:lnSpc>
                <a:spcPct val="100000"/>
              </a:lnSpc>
              <a:defRPr sz="1867"/>
            </a:lvl4pPr>
            <a:lvl5pPr>
              <a:lnSpc>
                <a:spcPct val="100000"/>
              </a:lnSpc>
              <a:defRPr sz="14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8527" y="1622122"/>
            <a:ext cx="5806440" cy="4571999"/>
          </a:xfrm>
        </p:spPr>
        <p:txBody>
          <a:bodyPr lIns="137160" tIns="91440" rIns="137160" bIns="137160"/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1867"/>
            </a:lvl3pPr>
            <a:lvl4pPr>
              <a:lnSpc>
                <a:spcPct val="100000"/>
              </a:lnSpc>
              <a:defRPr sz="1867"/>
            </a:lvl4pPr>
            <a:lvl5pPr>
              <a:lnSpc>
                <a:spcPct val="100000"/>
              </a:lnSpc>
              <a:defRPr sz="14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8599" y="6553200"/>
            <a:ext cx="11201401" cy="304801"/>
          </a:xfrm>
        </p:spPr>
        <p:txBody>
          <a:bodyPr/>
          <a:lstStyle/>
          <a:p>
            <a:endParaRPr dirty="0">
              <a:solidFill>
                <a:srgbClr val="73737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07886" y="293989"/>
            <a:ext cx="10517414" cy="682195"/>
          </a:xfrm>
        </p:spPr>
        <p:txBody>
          <a:bodyPr lIns="137160" tIns="91440" rIns="137160" bIns="13716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69091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embed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1100"/>
            <a:ext cx="2469118" cy="2612424"/>
          </a:xfrm>
        </p:spPr>
        <p:txBody>
          <a:bodyPr anchor="t"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Content Placeholder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717" y="584200"/>
            <a:ext cx="9113283" cy="5689600"/>
          </a:xfrm>
          <a:prstGeom prst="rect">
            <a:avLst/>
          </a:prstGeom>
        </p:spPr>
      </p:pic>
      <p:sp>
        <p:nvSpPr>
          <p:cNvPr id="13" name="Media Placeholder 8"/>
          <p:cNvSpPr>
            <a:spLocks noGrp="1"/>
          </p:cNvSpPr>
          <p:nvPr>
            <p:ph type="media" sz="quarter" idx="11" hasCustomPrompt="1"/>
          </p:nvPr>
        </p:nvSpPr>
        <p:spPr>
          <a:xfrm>
            <a:off x="3268663" y="1135892"/>
            <a:ext cx="7956550" cy="451008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insert demo video</a:t>
            </a:r>
          </a:p>
        </p:txBody>
      </p:sp>
    </p:spTree>
    <p:extLst>
      <p:ext uri="{BB962C8B-B14F-4D97-AF65-F5344CB8AC3E}">
        <p14:creationId xmlns:p14="http://schemas.microsoft.com/office/powerpoint/2010/main" val="3541213856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lin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9200" y="584200"/>
            <a:ext cx="2844800" cy="1774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9200" y="4581561"/>
            <a:ext cx="2844800" cy="177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9200" y="2575104"/>
            <a:ext cx="2844800" cy="1774600"/>
          </a:xfrm>
          <a:prstGeom prst="rect">
            <a:avLst/>
          </a:prstGeom>
        </p:spPr>
      </p:pic>
      <p:pic>
        <p:nvPicPr>
          <p:cNvPr id="8" name="Content Placeholder 1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2209800"/>
            <a:ext cx="7969039" cy="464820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2750820"/>
            <a:ext cx="7391400" cy="41071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9010650" y="757113"/>
            <a:ext cx="2495550" cy="14049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9010650" y="2751138"/>
            <a:ext cx="2495550" cy="14017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9010650" y="4745831"/>
            <a:ext cx="2495550" cy="141208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407886" y="293989"/>
            <a:ext cx="10517414" cy="682195"/>
          </a:xfrm>
        </p:spPr>
        <p:txBody>
          <a:bodyPr lIns="137160" tIns="91440" rIns="137160" bIns="13716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710310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4722813" y="2788917"/>
            <a:ext cx="2743200" cy="914400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lang="en-US" sz="6000" b="0" kern="1200" spc="0" baseline="0">
                <a:latin typeface="+mj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sz="4400" b="1" kern="1200" spc="0" baseline="0" dirty="0">
                <a:solidFill>
                  <a:schemeClr val="bg1"/>
                </a:solidFill>
                <a:latin typeface="+mn-lt"/>
                <a:ea typeface="Segoe UI Semibold" panose="020B0702040204020203" pitchFamily="34" charset="0"/>
                <a:cs typeface="Segoe UI Semibold" panose="020B0702040204020203" pitchFamily="34" charset="0"/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4243870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/black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4824"/>
            <a:ext cx="12192000" cy="6858000"/>
          </a:xfrm>
        </p:spPr>
        <p:txBody>
          <a:bodyPr/>
          <a:lstStyle>
            <a:lvl1pPr>
              <a:defRPr baseline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</a:defRPr>
            </a:lvl1pPr>
          </a:lstStyle>
          <a:p>
            <a:r>
              <a:rPr lang="en-US" dirty="0"/>
              <a:t>Click on icon to</a:t>
            </a:r>
            <a:br>
              <a:rPr lang="en-US" dirty="0"/>
            </a:br>
            <a:r>
              <a:rPr lang="en-US" dirty="0"/>
              <a:t>insert picture then</a:t>
            </a:r>
            <a:br>
              <a:rPr lang="en-US" dirty="0"/>
            </a:br>
            <a:r>
              <a:rPr lang="en-US" dirty="0"/>
              <a:t>send to back</a:t>
            </a:r>
          </a:p>
        </p:txBody>
      </p:sp>
      <p:sp useBgFill="1">
        <p:nvSpPr>
          <p:cNvPr id="2" name="Rectangle 1"/>
          <p:cNvSpPr/>
          <p:nvPr userDrawn="1"/>
        </p:nvSpPr>
        <p:spPr>
          <a:xfrm>
            <a:off x="-5293" y="-4824"/>
            <a:ext cx="1681693" cy="16050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-5293" y="-1006"/>
            <a:ext cx="6625448" cy="686175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3 h 10000"/>
              <a:gd name="connsiteX0" fmla="*/ 0 w 10000"/>
              <a:gd name="connsiteY0" fmla="*/ 0 h 9997"/>
              <a:gd name="connsiteX1" fmla="*/ 5160 w 10000"/>
              <a:gd name="connsiteY1" fmla="*/ 24 h 9997"/>
              <a:gd name="connsiteX2" fmla="*/ 10000 w 10000"/>
              <a:gd name="connsiteY2" fmla="*/ 9997 h 9997"/>
              <a:gd name="connsiteX3" fmla="*/ 0 w 10000"/>
              <a:gd name="connsiteY3" fmla="*/ 9997 h 9997"/>
              <a:gd name="connsiteX4" fmla="*/ 0 w 10000"/>
              <a:gd name="connsiteY4" fmla="*/ 0 h 9997"/>
              <a:gd name="connsiteX0" fmla="*/ 0 w 9679"/>
              <a:gd name="connsiteY0" fmla="*/ 0 h 10027"/>
              <a:gd name="connsiteX1" fmla="*/ 5160 w 9679"/>
              <a:gd name="connsiteY1" fmla="*/ 24 h 10027"/>
              <a:gd name="connsiteX2" fmla="*/ 9679 w 9679"/>
              <a:gd name="connsiteY2" fmla="*/ 10027 h 10027"/>
              <a:gd name="connsiteX3" fmla="*/ 0 w 9679"/>
              <a:gd name="connsiteY3" fmla="*/ 10000 h 10027"/>
              <a:gd name="connsiteX4" fmla="*/ 0 w 9679"/>
              <a:gd name="connsiteY4" fmla="*/ 0 h 10027"/>
              <a:gd name="connsiteX0" fmla="*/ 0 w 10000"/>
              <a:gd name="connsiteY0" fmla="*/ 10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0 w 10000"/>
              <a:gd name="connsiteY3" fmla="*/ 9983 h 10010"/>
              <a:gd name="connsiteX4" fmla="*/ 0 w 10000"/>
              <a:gd name="connsiteY4" fmla="*/ 10 h 10010"/>
              <a:gd name="connsiteX0" fmla="*/ 0 w 10000"/>
              <a:gd name="connsiteY0" fmla="*/ 10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4 w 10000"/>
              <a:gd name="connsiteY3" fmla="*/ 10010 h 10010"/>
              <a:gd name="connsiteX4" fmla="*/ 0 w 10000"/>
              <a:gd name="connsiteY4" fmla="*/ 10 h 10010"/>
              <a:gd name="connsiteX0" fmla="*/ 0 w 10000"/>
              <a:gd name="connsiteY0" fmla="*/ 21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4 w 10000"/>
              <a:gd name="connsiteY3" fmla="*/ 10010 h 10010"/>
              <a:gd name="connsiteX4" fmla="*/ 0 w 10000"/>
              <a:gd name="connsiteY4" fmla="*/ 21 h 10010"/>
              <a:gd name="connsiteX0" fmla="*/ 286 w 9997"/>
              <a:gd name="connsiteY0" fmla="*/ 216 h 10010"/>
              <a:gd name="connsiteX1" fmla="*/ 5299 w 9997"/>
              <a:gd name="connsiteY1" fmla="*/ 0 h 10010"/>
              <a:gd name="connsiteX2" fmla="*/ 9997 w 9997"/>
              <a:gd name="connsiteY2" fmla="*/ 10010 h 10010"/>
              <a:gd name="connsiteX3" fmla="*/ 1 w 9997"/>
              <a:gd name="connsiteY3" fmla="*/ 10010 h 10010"/>
              <a:gd name="connsiteX4" fmla="*/ 286 w 9997"/>
              <a:gd name="connsiteY4" fmla="*/ 216 h 10010"/>
              <a:gd name="connsiteX0" fmla="*/ 0 w 10007"/>
              <a:gd name="connsiteY0" fmla="*/ 29 h 10000"/>
              <a:gd name="connsiteX1" fmla="*/ 5308 w 10007"/>
              <a:gd name="connsiteY1" fmla="*/ 0 h 10000"/>
              <a:gd name="connsiteX2" fmla="*/ 10007 w 10007"/>
              <a:gd name="connsiteY2" fmla="*/ 10000 h 10000"/>
              <a:gd name="connsiteX3" fmla="*/ 8 w 10007"/>
              <a:gd name="connsiteY3" fmla="*/ 10000 h 10000"/>
              <a:gd name="connsiteX4" fmla="*/ 0 w 10007"/>
              <a:gd name="connsiteY4" fmla="*/ 29 h 10000"/>
              <a:gd name="connsiteX0" fmla="*/ 0 w 10007"/>
              <a:gd name="connsiteY0" fmla="*/ 0 h 9971"/>
              <a:gd name="connsiteX1" fmla="*/ 5316 w 10007"/>
              <a:gd name="connsiteY1" fmla="*/ 5 h 9971"/>
              <a:gd name="connsiteX2" fmla="*/ 10007 w 10007"/>
              <a:gd name="connsiteY2" fmla="*/ 9971 h 9971"/>
              <a:gd name="connsiteX3" fmla="*/ 8 w 10007"/>
              <a:gd name="connsiteY3" fmla="*/ 9971 h 9971"/>
              <a:gd name="connsiteX4" fmla="*/ 0 w 10007"/>
              <a:gd name="connsiteY4" fmla="*/ 0 h 9971"/>
              <a:gd name="connsiteX0" fmla="*/ 0 w 10000"/>
              <a:gd name="connsiteY0" fmla="*/ 3 h 10003"/>
              <a:gd name="connsiteX1" fmla="*/ 5292 w 10000"/>
              <a:gd name="connsiteY1" fmla="*/ 0 h 10003"/>
              <a:gd name="connsiteX2" fmla="*/ 10000 w 10000"/>
              <a:gd name="connsiteY2" fmla="*/ 10003 h 10003"/>
              <a:gd name="connsiteX3" fmla="*/ 8 w 10000"/>
              <a:gd name="connsiteY3" fmla="*/ 10003 h 10003"/>
              <a:gd name="connsiteX4" fmla="*/ 0 w 10000"/>
              <a:gd name="connsiteY4" fmla="*/ 3 h 10003"/>
              <a:gd name="connsiteX0" fmla="*/ 84 w 9993"/>
              <a:gd name="connsiteY0" fmla="*/ 114 h 10003"/>
              <a:gd name="connsiteX1" fmla="*/ 5285 w 9993"/>
              <a:gd name="connsiteY1" fmla="*/ 0 h 10003"/>
              <a:gd name="connsiteX2" fmla="*/ 9993 w 9993"/>
              <a:gd name="connsiteY2" fmla="*/ 10003 h 10003"/>
              <a:gd name="connsiteX3" fmla="*/ 1 w 9993"/>
              <a:gd name="connsiteY3" fmla="*/ 10003 h 10003"/>
              <a:gd name="connsiteX4" fmla="*/ 84 w 9993"/>
              <a:gd name="connsiteY4" fmla="*/ 114 h 10003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4 w 10003"/>
              <a:gd name="connsiteY3" fmla="*/ 10000 h 10000"/>
              <a:gd name="connsiteX4" fmla="*/ 0 w 10003"/>
              <a:gd name="connsiteY4" fmla="*/ 3 h 10000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0 w 10003"/>
              <a:gd name="connsiteY3" fmla="*/ 9996 h 10000"/>
              <a:gd name="connsiteX4" fmla="*/ 0 w 10003"/>
              <a:gd name="connsiteY4" fmla="*/ 3 h 10000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67 w 10003"/>
              <a:gd name="connsiteY3" fmla="*/ 9920 h 10000"/>
              <a:gd name="connsiteX4" fmla="*/ 0 w 10003"/>
              <a:gd name="connsiteY4" fmla="*/ 3 h 10000"/>
              <a:gd name="connsiteX0" fmla="*/ 8 w 10011"/>
              <a:gd name="connsiteY0" fmla="*/ 3 h 10004"/>
              <a:gd name="connsiteX1" fmla="*/ 5300 w 10011"/>
              <a:gd name="connsiteY1" fmla="*/ 0 h 10004"/>
              <a:gd name="connsiteX2" fmla="*/ 10011 w 10011"/>
              <a:gd name="connsiteY2" fmla="*/ 10000 h 10004"/>
              <a:gd name="connsiteX3" fmla="*/ 0 w 10011"/>
              <a:gd name="connsiteY3" fmla="*/ 10004 h 10004"/>
              <a:gd name="connsiteX4" fmla="*/ 8 w 10011"/>
              <a:gd name="connsiteY4" fmla="*/ 3 h 1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1" h="10004">
                <a:moveTo>
                  <a:pt x="8" y="3"/>
                </a:moveTo>
                <a:lnTo>
                  <a:pt x="5300" y="0"/>
                </a:lnTo>
                <a:lnTo>
                  <a:pt x="10011" y="10000"/>
                </a:lnTo>
                <a:lnTo>
                  <a:pt x="0" y="10004"/>
                </a:lnTo>
                <a:cubicBezTo>
                  <a:pt x="-1" y="6665"/>
                  <a:pt x="9" y="3341"/>
                  <a:pt x="8" y="3"/>
                </a:cubicBezTo>
                <a:close/>
              </a:path>
            </a:pathLst>
          </a:custGeom>
          <a:solidFill>
            <a:srgbClr val="000000">
              <a:alpha val="70000"/>
            </a:srgbClr>
          </a:solidFill>
        </p:spPr>
        <p:txBody>
          <a:bodyPr lIns="365760" tIns="137160" rIns="137160" bIns="1097280" anchor="b" anchorCtr="0">
            <a:noAutofit/>
          </a:bodyPr>
          <a:lstStyle>
            <a:lvl1pPr>
              <a:defRPr sz="60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4885332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/white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/>
          <p:cNvSpPr/>
          <p:nvPr userDrawn="1"/>
        </p:nvSpPr>
        <p:spPr>
          <a:xfrm>
            <a:off x="-5293" y="0"/>
            <a:ext cx="1630893" cy="1600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-5293" y="-1006"/>
            <a:ext cx="6625448" cy="686175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3 h 10000"/>
              <a:gd name="connsiteX0" fmla="*/ 0 w 10000"/>
              <a:gd name="connsiteY0" fmla="*/ 0 h 9997"/>
              <a:gd name="connsiteX1" fmla="*/ 5160 w 10000"/>
              <a:gd name="connsiteY1" fmla="*/ 24 h 9997"/>
              <a:gd name="connsiteX2" fmla="*/ 10000 w 10000"/>
              <a:gd name="connsiteY2" fmla="*/ 9997 h 9997"/>
              <a:gd name="connsiteX3" fmla="*/ 0 w 10000"/>
              <a:gd name="connsiteY3" fmla="*/ 9997 h 9997"/>
              <a:gd name="connsiteX4" fmla="*/ 0 w 10000"/>
              <a:gd name="connsiteY4" fmla="*/ 0 h 9997"/>
              <a:gd name="connsiteX0" fmla="*/ 0 w 9679"/>
              <a:gd name="connsiteY0" fmla="*/ 0 h 10027"/>
              <a:gd name="connsiteX1" fmla="*/ 5160 w 9679"/>
              <a:gd name="connsiteY1" fmla="*/ 24 h 10027"/>
              <a:gd name="connsiteX2" fmla="*/ 9679 w 9679"/>
              <a:gd name="connsiteY2" fmla="*/ 10027 h 10027"/>
              <a:gd name="connsiteX3" fmla="*/ 0 w 9679"/>
              <a:gd name="connsiteY3" fmla="*/ 10000 h 10027"/>
              <a:gd name="connsiteX4" fmla="*/ 0 w 9679"/>
              <a:gd name="connsiteY4" fmla="*/ 0 h 10027"/>
              <a:gd name="connsiteX0" fmla="*/ 0 w 10000"/>
              <a:gd name="connsiteY0" fmla="*/ 10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0 w 10000"/>
              <a:gd name="connsiteY3" fmla="*/ 9983 h 10010"/>
              <a:gd name="connsiteX4" fmla="*/ 0 w 10000"/>
              <a:gd name="connsiteY4" fmla="*/ 10 h 10010"/>
              <a:gd name="connsiteX0" fmla="*/ 0 w 10000"/>
              <a:gd name="connsiteY0" fmla="*/ 10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4 w 10000"/>
              <a:gd name="connsiteY3" fmla="*/ 10010 h 10010"/>
              <a:gd name="connsiteX4" fmla="*/ 0 w 10000"/>
              <a:gd name="connsiteY4" fmla="*/ 10 h 10010"/>
              <a:gd name="connsiteX0" fmla="*/ 0 w 10000"/>
              <a:gd name="connsiteY0" fmla="*/ 21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4 w 10000"/>
              <a:gd name="connsiteY3" fmla="*/ 10010 h 10010"/>
              <a:gd name="connsiteX4" fmla="*/ 0 w 10000"/>
              <a:gd name="connsiteY4" fmla="*/ 21 h 10010"/>
              <a:gd name="connsiteX0" fmla="*/ 286 w 9997"/>
              <a:gd name="connsiteY0" fmla="*/ 216 h 10010"/>
              <a:gd name="connsiteX1" fmla="*/ 5299 w 9997"/>
              <a:gd name="connsiteY1" fmla="*/ 0 h 10010"/>
              <a:gd name="connsiteX2" fmla="*/ 9997 w 9997"/>
              <a:gd name="connsiteY2" fmla="*/ 10010 h 10010"/>
              <a:gd name="connsiteX3" fmla="*/ 1 w 9997"/>
              <a:gd name="connsiteY3" fmla="*/ 10010 h 10010"/>
              <a:gd name="connsiteX4" fmla="*/ 286 w 9997"/>
              <a:gd name="connsiteY4" fmla="*/ 216 h 10010"/>
              <a:gd name="connsiteX0" fmla="*/ 0 w 10007"/>
              <a:gd name="connsiteY0" fmla="*/ 29 h 10000"/>
              <a:gd name="connsiteX1" fmla="*/ 5308 w 10007"/>
              <a:gd name="connsiteY1" fmla="*/ 0 h 10000"/>
              <a:gd name="connsiteX2" fmla="*/ 10007 w 10007"/>
              <a:gd name="connsiteY2" fmla="*/ 10000 h 10000"/>
              <a:gd name="connsiteX3" fmla="*/ 8 w 10007"/>
              <a:gd name="connsiteY3" fmla="*/ 10000 h 10000"/>
              <a:gd name="connsiteX4" fmla="*/ 0 w 10007"/>
              <a:gd name="connsiteY4" fmla="*/ 29 h 10000"/>
              <a:gd name="connsiteX0" fmla="*/ 0 w 10007"/>
              <a:gd name="connsiteY0" fmla="*/ 0 h 9971"/>
              <a:gd name="connsiteX1" fmla="*/ 5316 w 10007"/>
              <a:gd name="connsiteY1" fmla="*/ 5 h 9971"/>
              <a:gd name="connsiteX2" fmla="*/ 10007 w 10007"/>
              <a:gd name="connsiteY2" fmla="*/ 9971 h 9971"/>
              <a:gd name="connsiteX3" fmla="*/ 8 w 10007"/>
              <a:gd name="connsiteY3" fmla="*/ 9971 h 9971"/>
              <a:gd name="connsiteX4" fmla="*/ 0 w 10007"/>
              <a:gd name="connsiteY4" fmla="*/ 0 h 9971"/>
              <a:gd name="connsiteX0" fmla="*/ 0 w 10000"/>
              <a:gd name="connsiteY0" fmla="*/ 3 h 10003"/>
              <a:gd name="connsiteX1" fmla="*/ 5292 w 10000"/>
              <a:gd name="connsiteY1" fmla="*/ 0 h 10003"/>
              <a:gd name="connsiteX2" fmla="*/ 10000 w 10000"/>
              <a:gd name="connsiteY2" fmla="*/ 10003 h 10003"/>
              <a:gd name="connsiteX3" fmla="*/ 8 w 10000"/>
              <a:gd name="connsiteY3" fmla="*/ 10003 h 10003"/>
              <a:gd name="connsiteX4" fmla="*/ 0 w 10000"/>
              <a:gd name="connsiteY4" fmla="*/ 3 h 10003"/>
              <a:gd name="connsiteX0" fmla="*/ 84 w 9993"/>
              <a:gd name="connsiteY0" fmla="*/ 114 h 10003"/>
              <a:gd name="connsiteX1" fmla="*/ 5285 w 9993"/>
              <a:gd name="connsiteY1" fmla="*/ 0 h 10003"/>
              <a:gd name="connsiteX2" fmla="*/ 9993 w 9993"/>
              <a:gd name="connsiteY2" fmla="*/ 10003 h 10003"/>
              <a:gd name="connsiteX3" fmla="*/ 1 w 9993"/>
              <a:gd name="connsiteY3" fmla="*/ 10003 h 10003"/>
              <a:gd name="connsiteX4" fmla="*/ 84 w 9993"/>
              <a:gd name="connsiteY4" fmla="*/ 114 h 10003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4 w 10003"/>
              <a:gd name="connsiteY3" fmla="*/ 10000 h 10000"/>
              <a:gd name="connsiteX4" fmla="*/ 0 w 10003"/>
              <a:gd name="connsiteY4" fmla="*/ 3 h 10000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0 w 10003"/>
              <a:gd name="connsiteY3" fmla="*/ 9996 h 10000"/>
              <a:gd name="connsiteX4" fmla="*/ 0 w 10003"/>
              <a:gd name="connsiteY4" fmla="*/ 3 h 10000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67 w 10003"/>
              <a:gd name="connsiteY3" fmla="*/ 9920 h 10000"/>
              <a:gd name="connsiteX4" fmla="*/ 0 w 10003"/>
              <a:gd name="connsiteY4" fmla="*/ 3 h 10000"/>
              <a:gd name="connsiteX0" fmla="*/ 8 w 10011"/>
              <a:gd name="connsiteY0" fmla="*/ 3 h 10004"/>
              <a:gd name="connsiteX1" fmla="*/ 5300 w 10011"/>
              <a:gd name="connsiteY1" fmla="*/ 0 h 10004"/>
              <a:gd name="connsiteX2" fmla="*/ 10011 w 10011"/>
              <a:gd name="connsiteY2" fmla="*/ 10000 h 10004"/>
              <a:gd name="connsiteX3" fmla="*/ 0 w 10011"/>
              <a:gd name="connsiteY3" fmla="*/ 10004 h 10004"/>
              <a:gd name="connsiteX4" fmla="*/ 8 w 10011"/>
              <a:gd name="connsiteY4" fmla="*/ 3 h 1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1" h="10004">
                <a:moveTo>
                  <a:pt x="8" y="3"/>
                </a:moveTo>
                <a:lnTo>
                  <a:pt x="5300" y="0"/>
                </a:lnTo>
                <a:lnTo>
                  <a:pt x="10011" y="10000"/>
                </a:lnTo>
                <a:lnTo>
                  <a:pt x="0" y="10004"/>
                </a:lnTo>
                <a:cubicBezTo>
                  <a:pt x="-1" y="6665"/>
                  <a:pt x="9" y="3341"/>
                  <a:pt x="8" y="3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</p:spPr>
        <p:txBody>
          <a:bodyPr lIns="365760" tIns="137160" rIns="137160" bIns="1097280" anchor="b" anchorCtr="0">
            <a:noAutofit/>
          </a:bodyPr>
          <a:lstStyle>
            <a:lvl1pPr>
              <a:defRPr sz="600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-4824"/>
            <a:ext cx="12192000" cy="6865568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51714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Platform University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309934" y="289511"/>
            <a:ext cx="10612827" cy="94152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4705" spc="-10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Data Platform University</a:t>
            </a:r>
          </a:p>
        </p:txBody>
      </p:sp>
      <p:sp>
        <p:nvSpPr>
          <p:cNvPr id="8" name="Text Placeholder 3"/>
          <p:cNvSpPr txBox="1">
            <a:spLocks/>
          </p:cNvSpPr>
          <p:nvPr userDrawn="1"/>
        </p:nvSpPr>
        <p:spPr>
          <a:xfrm>
            <a:off x="274638" y="1548292"/>
            <a:ext cx="11887200" cy="202517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gradFill>
                  <a:gsLst>
                    <a:gs pos="19608">
                      <a:srgbClr val="0072C6"/>
                    </a:gs>
                    <a:gs pos="48000">
                      <a:srgbClr val="0072C6"/>
                    </a:gs>
                  </a:gsLst>
                  <a:lin ang="5400000" scaled="0"/>
                </a:gradFill>
              </a:rPr>
              <a:t>Click to edit Master text styles</a:t>
            </a:r>
          </a:p>
          <a:p>
            <a:pPr lvl="1"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Second level</a:t>
            </a:r>
          </a:p>
          <a:p>
            <a:pPr lvl="2"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Third level</a:t>
            </a:r>
          </a:p>
          <a:p>
            <a:pPr lvl="3"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Fourth level</a:t>
            </a:r>
          </a:p>
          <a:p>
            <a:pPr lvl="4"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516366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1" y="0"/>
            <a:ext cx="4126230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275432" y="2971800"/>
            <a:ext cx="2706687" cy="914400"/>
          </a:xfrm>
          <a:prstGeom prst="rect">
            <a:avLst/>
          </a:prstGeom>
        </p:spPr>
        <p:txBody>
          <a:bodyPr vert="horz" wrap="none" lIns="91440" tIns="91440" rIns="91440" bIns="91440" rtlCol="0" anchor="t">
            <a:noAutofit/>
          </a:bodyPr>
          <a:lstStyle/>
          <a:p>
            <a:pPr>
              <a:buFont typeface="Wingdings" pitchFamily="2" charset="2"/>
              <a:buNone/>
            </a:pPr>
            <a:r>
              <a:rPr lang="en-US" sz="4800" b="1" spc="300" dirty="0">
                <a:gradFill>
                  <a:gsLst>
                    <a:gs pos="8824">
                      <a:srgbClr val="0072C6">
                        <a:lumMod val="60000"/>
                        <a:lumOff val="40000"/>
                      </a:srgbClr>
                    </a:gs>
                    <a:gs pos="24000">
                      <a:srgbClr val="0072C6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Q&amp;A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263454"/>
            <a:ext cx="1737792" cy="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7195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412623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263454"/>
            <a:ext cx="1737792" cy="639069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275432" y="2971800"/>
            <a:ext cx="2706687" cy="914400"/>
          </a:xfrm>
          <a:prstGeom prst="rect">
            <a:avLst/>
          </a:prstGeom>
        </p:spPr>
        <p:txBody>
          <a:bodyPr vert="horz" wrap="none" lIns="91440" tIns="91440" rIns="91440" bIns="91440" rtlCol="0" anchor="t">
            <a:noAutofit/>
          </a:bodyPr>
          <a:lstStyle/>
          <a:p>
            <a:pPr>
              <a:buFont typeface="Wingdings" pitchFamily="2" charset="2"/>
              <a:buNone/>
            </a:pPr>
            <a:r>
              <a:rPr lang="en-US" sz="4800" b="1" spc="300" dirty="0">
                <a:gradFill>
                  <a:gsLst>
                    <a:gs pos="41176">
                      <a:srgbClr val="0072C6"/>
                    </a:gs>
                    <a:gs pos="93000">
                      <a:srgbClr val="0072C6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69373279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0C9D9-C9AB-455D-BDC6-C2004F5B98A1}" type="datetime1">
              <a:rPr lang="en-US" smtClean="0"/>
              <a:t>4/26/2017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4990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note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1600200"/>
            <a:ext cx="11355228" cy="45720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speaker notes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z="3700" spc="-6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 slide topic</a:t>
            </a:r>
          </a:p>
        </p:txBody>
      </p:sp>
    </p:spTree>
    <p:extLst>
      <p:ext uri="{BB962C8B-B14F-4D97-AF65-F5344CB8AC3E}">
        <p14:creationId xmlns:p14="http://schemas.microsoft.com/office/powerpoint/2010/main" val="3610322188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icrosoft logo w/photo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hidden"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90683" y="2899239"/>
            <a:ext cx="2881117" cy="10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2090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Microsoft log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90683" y="2899239"/>
            <a:ext cx="2881117" cy="10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665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Microsoft log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90683" y="2899239"/>
            <a:ext cx="2881117" cy="10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69502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1557" y="1523828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145" indent="-336145">
              <a:buClr>
                <a:schemeClr val="tx2"/>
              </a:buClr>
              <a:buFont typeface="Wingdings" panose="05000000000000000000" pitchFamily="2" charset="2"/>
              <a:buChar char="ü"/>
              <a:defRPr sz="1961"/>
            </a:lvl2pPr>
            <a:lvl3pPr marL="393726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55030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79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8A0AC42-AA1D-4944-8D96-660DE70C7E1B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4390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8A0AC42-AA1D-4944-8D96-660DE70C7E1B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852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321737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78032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5320037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5" y="3083652"/>
            <a:ext cx="3227129" cy="6920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0203" y="3083652"/>
            <a:ext cx="3227129" cy="6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1376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C5BCD-6DDD-4F43-9B4A-76F841407A62}" type="datetime1">
              <a:rPr lang="en-US" smtClean="0"/>
              <a:t>4/26/2017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00651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42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23787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4075304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FE43-8858-4A2A-90C0-194B19FF435E}" type="datetime1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5981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7707311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2641396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 bwMode="black">
          <a:xfrm>
            <a:off x="287915" y="2263495"/>
            <a:ext cx="11653523" cy="224516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05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Machine Learning, Analytics, &amp; Data Science Conference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8758" y="479504"/>
            <a:ext cx="1522404" cy="326167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black">
          <a:xfrm>
            <a:off x="287915" y="5663854"/>
            <a:ext cx="9994611" cy="91436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450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June 2–3, 2016  •  MSCC</a:t>
            </a:r>
          </a:p>
        </p:txBody>
      </p:sp>
    </p:spTree>
    <p:extLst>
      <p:ext uri="{BB962C8B-B14F-4D97-AF65-F5344CB8AC3E}">
        <p14:creationId xmlns:p14="http://schemas.microsoft.com/office/powerpoint/2010/main" val="53820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Animated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ltGray">
          <a:xfrm>
            <a:off x="269239" y="1187621"/>
            <a:ext cx="8067824" cy="3586208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322" y="6061766"/>
            <a:ext cx="1522404" cy="3261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invGray">
          <a:xfrm>
            <a:off x="7440622" y="0"/>
            <a:ext cx="4751620" cy="685862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187621"/>
            <a:ext cx="806776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2980724"/>
            <a:ext cx="806938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19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4.5892E-6 L 1.31478E-6 -4.5892E-6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5" dur="9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2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9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/>
      <p:bldP spid="9" grpId="1"/>
      <p:bldP spid="9" grpId="2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/>
      <p:bldP spid="3" grpId="2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ltGray">
          <a:xfrm>
            <a:off x="269239" y="1187621"/>
            <a:ext cx="8067824" cy="3586208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322" y="6061766"/>
            <a:ext cx="1522404" cy="3261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invGray">
          <a:xfrm>
            <a:off x="7440622" y="0"/>
            <a:ext cx="4751620" cy="685862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187621"/>
            <a:ext cx="806776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2980724"/>
            <a:ext cx="806938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8246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712632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724561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33C74-98AE-4948-9072-93B2904FE0B0}" type="datetime1">
              <a:rPr lang="en-US" smtClean="0"/>
              <a:t>4/26/2017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0488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984767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74641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67105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240" y="1186356"/>
            <a:ext cx="9859116" cy="2690921"/>
          </a:xfrm>
          <a:noFill/>
        </p:spPr>
        <p:txBody>
          <a:bodyPr tIns="91440" bIns="91440" anchor="t" anchorCtr="0">
            <a:no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240" y="3877276"/>
            <a:ext cx="9860674" cy="1793104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8969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240" y="1186356"/>
            <a:ext cx="9859116" cy="3587473"/>
          </a:xfrm>
          <a:noFill/>
        </p:spPr>
        <p:txBody>
          <a:bodyPr tIns="91440" bIns="91440" anchor="t" anchorCtr="0">
            <a:no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2738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6559037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38671863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60127097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44998433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1387931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DE51F-0371-4FFA-A7B7-AFC488034FFF}" type="datetime1">
              <a:rPr lang="en-US" smtClean="0"/>
              <a:t>4/26/2017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31274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811859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8615276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9606424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0087060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5952283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464555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512632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450205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73685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65074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0472A-5801-47B0-9C32-BA44C781055A}" type="datetime1">
              <a:rPr lang="en-US" smtClean="0"/>
              <a:t>4/26/2017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19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61951-0DD8-4854-AAF5-AF5948232385}" type="datetime1">
              <a:rPr lang="en-US" smtClean="0"/>
              <a:t>4/26/2017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26" Type="http://schemas.openxmlformats.org/officeDocument/2006/relationships/image" Target="../media/image19.png"/><Relationship Id="rId3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75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74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78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73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C60D8-7433-49C7-B492-8128DD6099E4}" type="datetime1">
              <a:rPr lang="en-US" smtClean="0"/>
              <a:t>4/26/2017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9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7886" y="293989"/>
            <a:ext cx="10517414" cy="682195"/>
          </a:xfrm>
          <a:prstGeom prst="rect">
            <a:avLst/>
          </a:prstGeom>
        </p:spPr>
        <p:txBody>
          <a:bodyPr vert="horz" lIns="137160" tIns="91440" rIns="137160" bIns="137160" rtlCol="0" anchor="t">
            <a:noAutofit/>
          </a:bodyPr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00" y="6553200"/>
            <a:ext cx="11201400" cy="304801"/>
          </a:xfrm>
          <a:prstGeom prst="rect">
            <a:avLst/>
          </a:prstGeom>
        </p:spPr>
        <p:txBody>
          <a:bodyPr vert="horz" lIns="182880" tIns="38089" rIns="76179" bIns="38089" rtlCol="0" anchor="ctr"/>
          <a:lstStyle>
            <a:lvl1pPr algn="l">
              <a:defRPr sz="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228600" y="1600201"/>
            <a:ext cx="11696700" cy="4559531"/>
          </a:xfrm>
          <a:prstGeom prst="rect">
            <a:avLst/>
          </a:prstGeom>
        </p:spPr>
        <p:txBody>
          <a:bodyPr vert="horz" lIns="137160" tIns="91440" rIns="137160" bIns="13716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11430002" y="6553200"/>
            <a:ext cx="761999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221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</p:sldLayoutIdLst>
  <p:transition>
    <p:fade/>
  </p:transition>
  <p:hf sldNum="0" hdr="0" ftr="0" dt="0"/>
  <p:txStyles>
    <p:titleStyle>
      <a:lvl1pPr marL="0" algn="l" defTabSz="1088078" rtl="0" eaLnBrk="1" latinLnBrk="0" hangingPunct="1">
        <a:lnSpc>
          <a:spcPct val="90000"/>
        </a:lnSpc>
        <a:spcBef>
          <a:spcPct val="0"/>
        </a:spcBef>
        <a:buNone/>
        <a:defRPr lang="en-US" sz="4800" kern="1200" spc="-100" baseline="0" dirty="0">
          <a:solidFill>
            <a:schemeClr val="tx1"/>
          </a:solidFill>
          <a:latin typeface="+mj-lt"/>
          <a:ea typeface="Segoe UI Semibold" panose="020B0702040204020203" pitchFamily="34" charset="0"/>
          <a:cs typeface="Segoe UI Semibold" panose="020B0702040204020203" pitchFamily="34" charset="0"/>
        </a:defRPr>
      </a:lvl1pPr>
    </p:titleStyle>
    <p:bodyStyle>
      <a:lvl1pPr marL="0" indent="0" algn="l" defTabSz="1088078" rtl="0" eaLnBrk="1" latinLnBrk="0" hangingPunct="1">
        <a:spcBef>
          <a:spcPts val="1800"/>
        </a:spcBef>
        <a:buClr>
          <a:srgbClr val="0072C6"/>
        </a:buClr>
        <a:buSzPct val="100000"/>
        <a:buFont typeface="Wingdings" pitchFamily="2" charset="2"/>
        <a:buNone/>
        <a:defRPr sz="2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476059" indent="-194391" algn="l" defTabSz="10880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761693" indent="-173232" algn="l" defTabSz="1088078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047328" indent="-177200" algn="l" defTabSz="1088078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285357" indent="-179845" algn="l" defTabSz="1088078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992216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254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080294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4624332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4040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078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118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156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196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23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0827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5231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551">
          <p15:clr>
            <a:srgbClr val="5ACBF0"/>
          </p15:clr>
        </p15:guide>
        <p15:guide id="2" pos="2976">
          <p15:clr>
            <a:srgbClr val="5ACBF0"/>
          </p15:clr>
        </p15:guide>
        <p15:guide id="3" pos="2424">
          <p15:clr>
            <a:srgbClr val="5ACBF0"/>
          </p15:clr>
        </p15:guide>
        <p15:guide id="4" pos="1848">
          <p15:clr>
            <a:srgbClr val="5ACBF0"/>
          </p15:clr>
        </p15:guide>
        <p15:guide id="5" pos="1296">
          <p15:clr>
            <a:srgbClr val="5ACBF0"/>
          </p15:clr>
        </p15:guide>
        <p15:guide id="6" pos="720">
          <p15:clr>
            <a:srgbClr val="5ACBF0"/>
          </p15:clr>
        </p15:guide>
        <p15:guide id="7" pos="144">
          <p15:clr>
            <a:srgbClr val="5ACBF0"/>
          </p15:clr>
        </p15:guide>
        <p15:guide id="8" pos="4127">
          <p15:clr>
            <a:srgbClr val="5ACBF0"/>
          </p15:clr>
        </p15:guide>
        <p15:guide id="9" pos="4680">
          <p15:clr>
            <a:srgbClr val="5ACBF0"/>
          </p15:clr>
        </p15:guide>
        <p15:guide id="10" pos="5256">
          <p15:clr>
            <a:srgbClr val="5ACBF0"/>
          </p15:clr>
        </p15:guide>
        <p15:guide id="11" pos="5808">
          <p15:clr>
            <a:srgbClr val="5ACBF0"/>
          </p15:clr>
        </p15:guide>
        <p15:guide id="12" pos="6384">
          <p15:clr>
            <a:srgbClr val="5ACBF0"/>
          </p15:clr>
        </p15:guide>
        <p15:guide id="13" pos="6936">
          <p15:clr>
            <a:srgbClr val="5ACBF0"/>
          </p15:clr>
        </p15:guide>
        <p15:guide id="14" pos="7512">
          <p15:clr>
            <a:srgbClr val="5ACBF0"/>
          </p15:clr>
        </p15:guide>
        <p15:guide id="15" orient="horz" pos="168">
          <p15:clr>
            <a:srgbClr val="5ACBF0"/>
          </p15:clr>
        </p15:guide>
        <p15:guide id="16" orient="horz" pos="744">
          <p15:clr>
            <a:srgbClr val="5ACBF0"/>
          </p15:clr>
        </p15:guide>
        <p15:guide id="17" orient="horz" pos="1320">
          <p15:clr>
            <a:srgbClr val="5ACBF0"/>
          </p15:clr>
        </p15:guide>
        <p15:guide id="18" orient="horz" pos="1872">
          <p15:clr>
            <a:srgbClr val="5ACBF0"/>
          </p15:clr>
        </p15:guide>
        <p15:guide id="19" orient="horz" pos="2448">
          <p15:clr>
            <a:srgbClr val="5ACBF0"/>
          </p15:clr>
        </p15:guide>
        <p15:guide id="20" orient="horz" pos="3000">
          <p15:clr>
            <a:srgbClr val="5ACBF0"/>
          </p15:clr>
        </p15:guide>
        <p15:guide id="21" orient="horz" pos="3576">
          <p15:clr>
            <a:srgbClr val="5ACBF0"/>
          </p15:clr>
        </p15:guide>
        <p15:guide id="22" orient="horz" pos="4128">
          <p15:clr>
            <a:srgbClr val="5ACBF0"/>
          </p15:clr>
        </p15:guide>
        <p15:guide id="23" pos="240">
          <p15:clr>
            <a:srgbClr val="F26B43"/>
          </p15:clr>
        </p15:guide>
        <p15:guide id="24" pos="7440">
          <p15:clr>
            <a:srgbClr val="F26B43"/>
          </p15:clr>
        </p15:guide>
        <p15:guide id="25" orient="horz" pos="264">
          <p15:clr>
            <a:srgbClr val="F26B43"/>
          </p15:clr>
        </p15:guide>
        <p15:guide id="26" orient="horz" pos="4032">
          <p15:clr>
            <a:srgbClr val="F26B43"/>
          </p15:clr>
        </p15:guide>
        <p15:guide id="27" pos="3839">
          <p15:clr>
            <a:srgbClr val="F26B43"/>
          </p15:clr>
        </p15:guide>
        <p15:guide id="28" orient="horz" pos="2160">
          <p15:clr>
            <a:srgbClr val="F26B43"/>
          </p15:clr>
        </p15:guide>
        <p15:guide id="29" orient="horz" pos="816">
          <p15:clr>
            <a:srgbClr val="F26B43"/>
          </p15:clr>
        </p15:guide>
        <p15:guide id="30" orient="horz" pos="10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078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051" name="Text Placeholder 3"/>
          <p:cNvSpPr>
            <a:spLocks noGrp="1"/>
          </p:cNvSpPr>
          <p:nvPr>
            <p:ph type="body" idx="1"/>
          </p:nvPr>
        </p:nvSpPr>
        <p:spPr bwMode="auto">
          <a:xfrm>
            <a:off x="269239" y="1189177"/>
            <a:ext cx="11653523" cy="2051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48212" y="6437742"/>
            <a:ext cx="3859607" cy="13386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fontAlgn="auto" latinLnBrk="0" hangingPunct="1">
              <a:spcBef>
                <a:spcPts val="0"/>
              </a:spcBef>
              <a:spcAft>
                <a:spcPts val="0"/>
              </a:spcAft>
              <a:defRPr lang="en-US" sz="882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65" y="6437742"/>
            <a:ext cx="555597" cy="133860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 defTabSz="914367" fontAlgn="auto">
              <a:spcBef>
                <a:spcPts val="0"/>
              </a:spcBef>
              <a:spcAft>
                <a:spcPts val="0"/>
              </a:spcAft>
              <a:defRPr lang="en-US" sz="882" b="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5FAD755-3BD0-2447-A9DF-109DAABEFD9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1612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6" r:id="rId4"/>
    <p:sldLayoutId id="2147483711" r:id="rId5"/>
    <p:sldLayoutId id="2147483715" r:id="rId6"/>
    <p:sldLayoutId id="2147483716" r:id="rId7"/>
    <p:sldLayoutId id="2147483762" r:id="rId8"/>
    <p:sldLayoutId id="2147483763" r:id="rId9"/>
    <p:sldLayoutId id="2147483764" r:id="rId10"/>
  </p:sldLayoutIdLst>
  <p:transition>
    <p:fade/>
  </p:transition>
  <p:hf sldNum="0" hdr="0" ftr="0" dt="0"/>
  <p:txStyles>
    <p:titleStyle>
      <a:lvl1pPr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lang="en-US" sz="5294" kern="1200" spc="-100" dirty="0">
          <a:ln w="3175">
            <a:noFill/>
          </a:ln>
          <a:solidFill>
            <a:schemeClr val="tx2"/>
          </a:solidFill>
          <a:latin typeface="+mj-lt"/>
          <a:ea typeface="ＭＳ Ｐゴシック" charset="0"/>
          <a:cs typeface="Segoe UI" pitchFamily="34" charset="0"/>
        </a:defRPr>
      </a:lvl1pPr>
      <a:lvl2pPr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2pPr>
      <a:lvl3pPr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3pPr>
      <a:lvl4pPr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4pPr>
      <a:lvl5pPr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5pPr>
      <a:lvl6pPr marL="448193"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6pPr>
      <a:lvl7pPr marL="896386"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7pPr>
      <a:lvl8pPr marL="1344579"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8pPr>
      <a:lvl9pPr marL="1792773"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9pPr>
    </p:titleStyle>
    <p:bodyStyle>
      <a:lvl1pPr marL="336145" indent="-336145" algn="l" defTabSz="91350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3921" kern="12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marL="572691" indent="-236546" algn="l" defTabSz="91350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2353" kern="1200">
          <a:solidFill>
            <a:schemeClr val="tx2"/>
          </a:solidFill>
          <a:latin typeface="+mn-lt"/>
          <a:ea typeface="ＭＳ Ｐゴシック" charset="0"/>
          <a:cs typeface="+mn-cs"/>
        </a:defRPr>
      </a:lvl2pPr>
      <a:lvl3pPr marL="784338" indent="-224097" algn="l" defTabSz="91350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1961" kern="1200">
          <a:solidFill>
            <a:schemeClr val="tx2"/>
          </a:solidFill>
          <a:latin typeface="+mn-lt"/>
          <a:ea typeface="ＭＳ Ｐゴシック" charset="0"/>
          <a:cs typeface="+mn-cs"/>
        </a:defRPr>
      </a:lvl3pPr>
      <a:lvl4pPr marL="1008435" indent="-224097" algn="l" defTabSz="91350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0"/>
          <a:cs typeface="+mn-cs"/>
        </a:defRPr>
      </a:lvl4pPr>
      <a:lvl5pPr marL="1232531" indent="-224097" algn="l" defTabSz="91350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0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561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  <p:sldLayoutId id="2147483755" r:id="rId18"/>
    <p:sldLayoutId id="2147483756" r:id="rId19"/>
    <p:sldLayoutId id="2147483757" r:id="rId20"/>
    <p:sldLayoutId id="2147483758" r:id="rId21"/>
    <p:sldLayoutId id="2147483759" r:id="rId22"/>
    <p:sldLayoutId id="2147483760" r:id="rId23"/>
    <p:sldLayoutId id="2147483761" r:id="rId24"/>
  </p:sldLayoutIdLst>
  <p:transition>
    <p:fade/>
  </p:transition>
  <p:hf sldNum="0" hdr="0" ft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7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1.xml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54.xml"/><Relationship Id="rId2" Type="http://schemas.openxmlformats.org/officeDocument/2006/relationships/tags" Target="../tags/tag1.xml"/><Relationship Id="rId1" Type="http://schemas.openxmlformats.org/officeDocument/2006/relationships/customXml" Target="../../customXml/item3.xml"/><Relationship Id="rId6" Type="http://schemas.microsoft.com/office/2007/relationships/media" Target="../media/media1.mp4"/><Relationship Id="rId5" Type="http://schemas.openxmlformats.org/officeDocument/2006/relationships/tags" Target="../tags/tag2.xml"/><Relationship Id="rId4" Type="http://schemas.openxmlformats.org/officeDocument/2006/relationships/customXml" Target="../../customXml/item4.xml"/><Relationship Id="rId9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ranstats.bts.gov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cdc.noaa.gov/orders/qclcd/" TargetMode="External"/><Relationship Id="rId1" Type="http://schemas.openxmlformats.org/officeDocument/2006/relationships/slideLayout" Target="../slideLayouts/slideLayout4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hyperlink" Target="https://msdn.microsoft.com/en-us/microsoft-r/operationalize/admin-utility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3.xml"/><Relationship Id="rId6" Type="http://schemas.openxmlformats.org/officeDocument/2006/relationships/hyperlink" Target="https://msdn.microsoft.com/en-us/microsoft-r/operationalize/configuration-initial" TargetMode="Externa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21" Type="http://schemas.openxmlformats.org/officeDocument/2006/relationships/image" Target="../media/image46.png"/><Relationship Id="rId7" Type="http://schemas.openxmlformats.org/officeDocument/2006/relationships/image" Target="../media/image32.jpg"/><Relationship Id="rId12" Type="http://schemas.openxmlformats.org/officeDocument/2006/relationships/image" Target="../media/image37.jpg"/><Relationship Id="rId17" Type="http://schemas.openxmlformats.org/officeDocument/2006/relationships/image" Target="../media/image42.jp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1.jpg"/><Relationship Id="rId11" Type="http://schemas.openxmlformats.org/officeDocument/2006/relationships/image" Target="../media/image36.jpg"/><Relationship Id="rId5" Type="http://schemas.openxmlformats.org/officeDocument/2006/relationships/image" Target="../media/image30.png"/><Relationship Id="rId15" Type="http://schemas.openxmlformats.org/officeDocument/2006/relationships/image" Target="../media/image40.jpg"/><Relationship Id="rId10" Type="http://schemas.openxmlformats.org/officeDocument/2006/relationships/image" Target="../media/image35.jp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jpg"/><Relationship Id="rId14" Type="http://schemas.openxmlformats.org/officeDocument/2006/relationships/image" Target="../media/image3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53358"/>
            <a:ext cx="12191999" cy="1289474"/>
          </a:xfrm>
        </p:spPr>
        <p:txBody>
          <a:bodyPr>
            <a:noAutofit/>
          </a:bodyPr>
          <a:lstStyle/>
          <a:p>
            <a:r>
              <a:rPr lang="en-US" b="1" dirty="0"/>
              <a:t>Tools for scaling R using Azure</a:t>
            </a:r>
            <a:r>
              <a:rPr lang="en-US" dirty="0"/>
              <a:t> 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74161" y="2297722"/>
            <a:ext cx="1001485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John-Mark Agosta, Vanja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Pauni</a:t>
            </a:r>
            <a:r>
              <a:rPr kumimoji="0" lang="sr-Latn-BA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ć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and Barbara Stortz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Microsoft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5999" y="5780557"/>
            <a:ext cx="5714691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TUTORIAL MATERIAL &amp; SLIDES: </a:t>
            </a:r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26B77-004C-4522-ACB4-7F5D946771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85093" y="3962952"/>
            <a:ext cx="455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Acknowledgements: Ali-Kazim Zaidi</a:t>
            </a:r>
            <a:r>
              <a:rPr lang="sr-Latn-BA" dirty="0">
                <a:solidFill>
                  <a:prstClr val="black"/>
                </a:solidFill>
                <a:latin typeface="Calibri" panose="020F0502020204030204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Microsoft</a:t>
            </a:r>
          </a:p>
        </p:txBody>
      </p:sp>
      <p:pic>
        <p:nvPicPr>
          <p:cNvPr id="6" name="Picture 5" descr="A picture containing building&#10;&#10;Description generated with very high confidence">
            <a:extLst>
              <a:ext uri="{FF2B5EF4-FFF2-40B4-BE49-F238E27FC236}">
                <a16:creationId xmlns:a16="http://schemas.microsoft.com/office/drawing/2014/main" id="{9E323C49-059B-4F4B-A6FB-EA1A37B11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12" y="5176773"/>
            <a:ext cx="5676190" cy="1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08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278071" y="363310"/>
            <a:ext cx="11815642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400" b="1" spc="0" dirty="0">
                <a:ln>
                  <a:noFill/>
                </a:ln>
                <a:solidFill>
                  <a:srgbClr val="FFFFFF"/>
                </a:solidFill>
              </a:rPr>
              <a:t>GitHub repository for all code and scripts</a:t>
            </a:r>
            <a:endParaRPr lang="en-US" sz="4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8071" y="2030280"/>
            <a:ext cx="1438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[insert link]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5968417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26B77-004C-4522-ACB4-7F5D946771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cture containing building&#10;&#10;Description generated with very high confidence">
            <a:extLst>
              <a:ext uri="{FF2B5EF4-FFF2-40B4-BE49-F238E27FC236}">
                <a16:creationId xmlns:a16="http://schemas.microsoft.com/office/drawing/2014/main" id="{9E323C49-059B-4F4B-A6FB-EA1A37B11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12" y="5176773"/>
            <a:ext cx="5676190" cy="141904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B80C1E2-1252-4977-99D5-62D036CA6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183907"/>
            <a:ext cx="12191999" cy="942859"/>
          </a:xfrm>
        </p:spPr>
        <p:txBody>
          <a:bodyPr>
            <a:noAutofit/>
          </a:bodyPr>
          <a:lstStyle/>
          <a:p>
            <a:r>
              <a:rPr lang="en-US" sz="4800" spc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Hands on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C2A235-A6DB-40E5-8188-CF5703E6BBAE}"/>
              </a:ext>
            </a:extLst>
          </p:cNvPr>
          <p:cNvSpPr/>
          <p:nvPr/>
        </p:nvSpPr>
        <p:spPr>
          <a:xfrm>
            <a:off x="9614597" y="6009439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Presenter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A0827C-9C27-4CD9-9F2B-2316A39B3953}"/>
              </a:ext>
            </a:extLst>
          </p:cNvPr>
          <p:cNvSpPr/>
          <p:nvPr/>
        </p:nvSpPr>
        <p:spPr>
          <a:xfrm>
            <a:off x="4900246" y="3018681"/>
            <a:ext cx="6096000" cy="355162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indent="-33614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300" dirty="0">
                <a:solidFill>
                  <a:srgbClr val="FFFFFF">
                    <a:lumMod val="65000"/>
                  </a:srgbClr>
                </a:solidFill>
                <a:ea typeface="ＭＳ Ｐゴシック" charset="0"/>
              </a:rPr>
              <a:t>Intro to R</a:t>
            </a:r>
            <a:endParaRPr lang="en-US" sz="1300" dirty="0">
              <a:solidFill>
                <a:srgbClr val="FFFFFF">
                  <a:lumMod val="6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297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26B77-004C-4522-ACB4-7F5D946771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cture containing building&#10;&#10;Description generated with very high confidence">
            <a:extLst>
              <a:ext uri="{FF2B5EF4-FFF2-40B4-BE49-F238E27FC236}">
                <a16:creationId xmlns:a16="http://schemas.microsoft.com/office/drawing/2014/main" id="{9E323C49-059B-4F4B-A6FB-EA1A37B11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12" y="5176773"/>
            <a:ext cx="5676190" cy="141904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B80C1E2-1252-4977-99D5-62D036CA6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183907"/>
            <a:ext cx="12191999" cy="942859"/>
          </a:xfrm>
        </p:spPr>
        <p:txBody>
          <a:bodyPr>
            <a:noAutofit/>
          </a:bodyPr>
          <a:lstStyle/>
          <a:p>
            <a:r>
              <a:rPr lang="en-US" sz="4800" spc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R in the Cloud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C2A235-A6DB-40E5-8188-CF5703E6BBAE}"/>
              </a:ext>
            </a:extLst>
          </p:cNvPr>
          <p:cNvSpPr/>
          <p:nvPr/>
        </p:nvSpPr>
        <p:spPr>
          <a:xfrm>
            <a:off x="9614597" y="6009439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Presenter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E636F4-84BF-4113-AD45-115519D5EDDF}"/>
              </a:ext>
            </a:extLst>
          </p:cNvPr>
          <p:cNvSpPr/>
          <p:nvPr/>
        </p:nvSpPr>
        <p:spPr>
          <a:xfrm>
            <a:off x="4431324" y="3199136"/>
            <a:ext cx="6096000" cy="1072601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2691" lvl="1" indent="-236546" defTabSz="913505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/>
            </a:pPr>
            <a:r>
              <a:rPr lang="en-US" sz="1300" dirty="0">
                <a:solidFill>
                  <a:srgbClr val="FFFFFF">
                    <a:lumMod val="65000"/>
                  </a:srgbClr>
                </a:solidFill>
              </a:rPr>
              <a:t>Spark</a:t>
            </a:r>
          </a:p>
          <a:p>
            <a:pPr marL="572691" lvl="1" indent="-236546" defTabSz="913505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/>
            </a:pPr>
            <a:r>
              <a:rPr lang="en-US" sz="1300" dirty="0">
                <a:solidFill>
                  <a:srgbClr val="FFFFFF">
                    <a:lumMod val="65000"/>
                  </a:srgbClr>
                </a:solidFill>
              </a:rPr>
              <a:t>Azure Batch</a:t>
            </a:r>
          </a:p>
          <a:p>
            <a:pPr marL="572691" lvl="1" indent="-236546" defTabSz="913505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/>
            </a:pPr>
            <a:r>
              <a:rPr lang="en-US" sz="1300" dirty="0">
                <a:solidFill>
                  <a:srgbClr val="FFFFFF">
                    <a:lumMod val="65000"/>
                  </a:srgbClr>
                </a:solidFill>
              </a:rPr>
              <a:t>Remote execution (</a:t>
            </a:r>
            <a:r>
              <a:rPr lang="en-US" sz="1300" dirty="0" err="1">
                <a:solidFill>
                  <a:srgbClr val="FFFFFF">
                    <a:lumMod val="65000"/>
                  </a:srgbClr>
                </a:solidFill>
              </a:rPr>
              <a:t>mrsdeploy</a:t>
            </a:r>
            <a:r>
              <a:rPr lang="en-US" sz="1300" dirty="0">
                <a:solidFill>
                  <a:srgbClr val="FFFFFF">
                    <a:lumMod val="65000"/>
                  </a:srgb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19810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72720" y="71588"/>
            <a:ext cx="8251063" cy="1223824"/>
          </a:xfrm>
        </p:spPr>
        <p:txBody>
          <a:bodyPr/>
          <a:lstStyle/>
          <a:p>
            <a:r>
              <a:rPr lang="en-US" sz="4800" b="1" kern="0" dirty="0">
                <a:solidFill>
                  <a:srgbClr val="FFFFFF"/>
                </a:solidFill>
                <a:ea typeface="Segoe UI" pitchFamily="34" charset="0"/>
              </a:rPr>
              <a:t>R adoption is on a Tear</a:t>
            </a:r>
            <a:br>
              <a:rPr lang="en-US" sz="4800" b="1" kern="0" dirty="0">
                <a:solidFill>
                  <a:srgbClr val="FFFFFF"/>
                </a:solidFill>
                <a:ea typeface="Segoe UI" pitchFamily="34" charset="0"/>
              </a:rPr>
            </a:br>
            <a:r>
              <a:rPr lang="en-US" sz="3200" b="1" kern="0" dirty="0">
                <a:solidFill>
                  <a:schemeClr val="bg1">
                    <a:lumMod val="95000"/>
                  </a:schemeClr>
                </a:solidFill>
                <a:ea typeface="Segoe UI" pitchFamily="34" charset="0"/>
              </a:rPr>
              <a:t>But there are several issues regarding scalability </a:t>
            </a:r>
            <a:endParaRPr lang="en-US" sz="3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05967" y="1756046"/>
            <a:ext cx="4386942" cy="766811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197" indent="-342900" defTabSz="896386">
              <a:spcAft>
                <a:spcPts val="196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In-Memory Operation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179" y="1489266"/>
            <a:ext cx="4143377" cy="13901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179" y="2936460"/>
            <a:ext cx="4369208" cy="17371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179" y="5120097"/>
            <a:ext cx="4133417" cy="155132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005968" y="5530485"/>
            <a:ext cx="4887685" cy="730544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197" indent="-342900" defTabSz="896386">
              <a:spcAft>
                <a:spcPts val="196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Lack of Parallelism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005968" y="3524246"/>
            <a:ext cx="4887685" cy="1149369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197" indent="-342900" defTabSz="896386">
              <a:spcAft>
                <a:spcPts val="196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Expensive Data Movement </a:t>
            </a:r>
          </a:p>
          <a:p>
            <a:pPr marL="50297" indent="0" defTabSz="896386">
              <a:spcAft>
                <a:spcPts val="196"/>
              </a:spcAft>
              <a:buNone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   &amp; Duplication</a:t>
            </a:r>
          </a:p>
        </p:txBody>
      </p:sp>
      <p:sp>
        <p:nvSpPr>
          <p:cNvPr id="11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241121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Couple of scalable R solutions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89039" y="1657979"/>
            <a:ext cx="10515600" cy="4906944"/>
          </a:xfrm>
          <a:prstGeom prst="rect">
            <a:avLst/>
          </a:prstGeom>
        </p:spPr>
        <p:txBody>
          <a:bodyPr>
            <a:norm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 packages for distributed computing</a:t>
            </a:r>
          </a:p>
          <a:p>
            <a:pPr lvl="2"/>
            <a:r>
              <a:rPr lang="en-US" sz="24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SparkR</a:t>
            </a:r>
            <a:endParaRPr lang="en-US" sz="2400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lvl="2"/>
            <a:r>
              <a:rPr lang="en-US" sz="24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sparklyr</a:t>
            </a:r>
            <a:endParaRPr lang="en-US" sz="2400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lvl="2"/>
            <a:r>
              <a:rPr lang="en-US" sz="24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RevoScaleR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 (Microsoft R Server)</a:t>
            </a:r>
          </a:p>
          <a:p>
            <a:pPr lvl="2"/>
            <a:r>
              <a:rPr lang="en-US" sz="24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h2o</a:t>
            </a:r>
          </a:p>
          <a:p>
            <a:pPr lvl="2"/>
            <a:r>
              <a:rPr lang="en-US" sz="2400" dirty="0">
                <a:solidFill>
                  <a:schemeClr val="tx1"/>
                </a:solidFill>
                <a:latin typeface="+mj-lt"/>
              </a:rPr>
              <a:t>and more!</a:t>
            </a:r>
          </a:p>
          <a:p>
            <a:pPr marL="0" indent="0">
              <a:buNone/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892571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Spark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15</a:t>
            </a:fld>
            <a:endParaRPr lang="en-US" sz="12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6C7BC9A-EEA8-4FDA-B628-1A8CC7041675}"/>
              </a:ext>
            </a:extLst>
          </p:cNvPr>
          <p:cNvSpPr txBox="1">
            <a:spLocks/>
          </p:cNvSpPr>
          <p:nvPr/>
        </p:nvSpPr>
        <p:spPr>
          <a:xfrm>
            <a:off x="789039" y="1657979"/>
            <a:ext cx="10515600" cy="4906944"/>
          </a:xfrm>
          <a:prstGeom prst="rect">
            <a:avLst/>
          </a:prstGeom>
        </p:spPr>
        <p:txBody>
          <a:bodyPr>
            <a:norm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580930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775906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Scale on Spark clusters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778507" y="2898536"/>
            <a:ext cx="405652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What is Spark?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unified, open source, parallel, data processing framework for Big Data Analytics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ＭＳ Ｐゴシック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260" y="1834861"/>
            <a:ext cx="6639006" cy="4367038"/>
          </a:xfrm>
          <a:prstGeom prst="rect">
            <a:avLst/>
          </a:prstGeom>
        </p:spPr>
      </p:pic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293971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SparkR</a:t>
            </a:r>
            <a:r>
              <a:rPr lang="en-US" sz="4705" b="1" dirty="0">
                <a:solidFill>
                  <a:schemeClr val="bg1"/>
                </a:solidFill>
              </a:rPr>
              <a:t> 2.0: a Spark API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8512" y="1583180"/>
            <a:ext cx="10849854" cy="50167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2pPr marL="558686" lvl="1" indent="-448193" defTabSz="913770" fontAlgn="base">
              <a:lnSpc>
                <a:spcPct val="90000"/>
              </a:lnSpc>
              <a:spcBef>
                <a:spcPts val="588"/>
              </a:spcBef>
              <a:spcAft>
                <a:spcPts val="600"/>
              </a:spcAft>
              <a:buClr>
                <a:srgbClr val="68217A">
                  <a:lumMod val="50000"/>
                </a:srgbClr>
              </a:buClr>
              <a:buBlip>
                <a:blip r:embed="rId3"/>
              </a:buBlip>
              <a:tabLst>
                <a:tab pos="645523" algn="l"/>
              </a:tabLst>
              <a:defRPr sz="280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defRPr>
            </a:lvl2pPr>
          </a:lstStyle>
          <a:p>
            <a:pPr marL="569804" lvl="1" indent="-457112" defTabSz="931954">
              <a:lnSpc>
                <a:spcPct val="100000"/>
              </a:lnSpc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R package provides a light-weight frontend to use Apache Spark from R and allows data scientists to analyze large datasets.</a:t>
            </a:r>
          </a:p>
          <a:p>
            <a:pPr marL="569804" lvl="1" indent="-457112" defTabSz="931954">
              <a:lnSpc>
                <a:spcPct val="100000"/>
              </a:lnSpc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SparkDataFrame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distributed collection of data organized into named columns.</a:t>
            </a:r>
          </a:p>
          <a:p>
            <a:pPr marL="569804" lvl="1" indent="-457112" defTabSz="931954">
              <a:lnSpc>
                <a:spcPct val="100000"/>
              </a:lnSpc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can create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SparkDataFrames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from local R data frames, csv,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json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parquet files.</a:t>
            </a:r>
          </a:p>
          <a:p>
            <a:pPr marL="569804" lvl="1" indent="-457112" defTabSz="931954">
              <a:lnSpc>
                <a:spcPct val="100000"/>
              </a:lnSpc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Hive support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it can also access tables from Hive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MetaStore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569804" lvl="1" indent="-457112" defTabSz="931954">
              <a:lnSpc>
                <a:spcPct val="100000"/>
              </a:lnSpc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Pre-configured on Spark clusters in Azure HDInsight.</a:t>
            </a:r>
          </a:p>
        </p:txBody>
      </p:sp>
      <p:sp>
        <p:nvSpPr>
          <p:cNvPr id="5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069097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629909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Data processing and modeling with SparkR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5333" y="1771849"/>
            <a:ext cx="10472352" cy="49275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2pPr marL="558686" lvl="1" indent="-448193" defTabSz="913770" fontAlgn="base">
              <a:lnSpc>
                <a:spcPct val="90000"/>
              </a:lnSpc>
              <a:spcBef>
                <a:spcPts val="588"/>
              </a:spcBef>
              <a:spcAft>
                <a:spcPts val="600"/>
              </a:spcAft>
              <a:buClr>
                <a:srgbClr val="68217A">
                  <a:lumMod val="50000"/>
                </a:srgbClr>
              </a:buClr>
              <a:buBlip>
                <a:blip r:embed="rId3"/>
              </a:buBlip>
              <a:tabLst>
                <a:tab pos="645523" algn="l"/>
              </a:tabLst>
              <a:defRPr sz="280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defRPr>
            </a:lvl2pPr>
          </a:lstStyle>
          <a:p>
            <a:pPr marL="569804" lvl="1" indent="-457112" defTabSz="931954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sz="3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Supports functions for structured data processing: 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sz="2000" i="1" u="sng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Selections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: select(), filter()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sz="2000" i="1" u="sng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Grouping, Aggregations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: summarize(), arrange()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sz="2000" i="1" u="sng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Running local R functions distributed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: </a:t>
            </a:r>
            <a:r>
              <a:rPr lang="en-US" sz="2000" kern="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spark.lapply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()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sz="2000" i="1" u="sng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Applying UDFs on each partition/group of a </a:t>
            </a:r>
            <a:r>
              <a:rPr lang="en-US" sz="2000" i="1" u="sng" kern="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SparkDataFrame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: </a:t>
            </a:r>
            <a:r>
              <a:rPr lang="en-US" sz="2000" kern="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dapply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(), dapplyCollect(), gapply(), gapplyCollect() </a:t>
            </a:r>
          </a:p>
          <a:p>
            <a:pPr marL="927056" lvl="4" indent="-285750" defTabSz="932597">
              <a:buFont typeface="Arial" panose="020B0604020202020204" pitchFamily="34" charset="0"/>
              <a:buChar char="•"/>
            </a:pPr>
            <a:endParaRPr lang="en-US" kern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marL="569804" lvl="1" indent="-457112" defTabSz="931954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Uses </a:t>
            </a:r>
            <a:r>
              <a:rPr lang="en-US" b="1" kern="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MLlib</a:t>
            </a:r>
            <a:r>
              <a:rPr 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train models and allows model persistence.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Generalized Linear Model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Survival regression 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Naive Bayes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KMeans</a:t>
            </a:r>
            <a:endParaRPr lang="en-US" kern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chemeClr val="accent2"/>
              </a:solidFill>
              <a:ea typeface="Segoe UI" pitchFamily="34" charset="0"/>
              <a:cs typeface="Segoe UI" pitchFamily="34" charset="0"/>
            </a:endParaRP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Logistic Regression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Gradient Boosted Tree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Random Forest 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… others</a:t>
            </a:r>
          </a:p>
        </p:txBody>
      </p:sp>
      <p:sp>
        <p:nvSpPr>
          <p:cNvPr id="5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158726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0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111979" y="106135"/>
            <a:ext cx="11815642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400" b="1" spc="0" dirty="0">
                <a:ln>
                  <a:noFill/>
                </a:ln>
                <a:solidFill>
                  <a:srgbClr val="FFFFFF"/>
                </a:solidFill>
              </a:rPr>
              <a:t>General analytical workflow in Spark</a:t>
            </a:r>
          </a:p>
          <a:p>
            <a:r>
              <a:rPr lang="en-US" sz="3200" b="1" spc="0" dirty="0">
                <a:ln>
                  <a:noFill/>
                </a:ln>
                <a:solidFill>
                  <a:srgbClr val="FFFFFF"/>
                </a:solidFill>
              </a:rPr>
              <a:t>(across multiple toolkits)</a:t>
            </a:r>
            <a:endParaRPr lang="en-US" sz="32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9" name="Diagram 8"/>
          <p:cNvGraphicFramePr/>
          <p:nvPr>
            <p:extLst/>
          </p:nvPr>
        </p:nvGraphicFramePr>
        <p:xfrm>
          <a:off x="76183" y="1822750"/>
          <a:ext cx="12039635" cy="36289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895152" y="5879548"/>
            <a:ext cx="9139084" cy="56788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noAutofit/>
          </a:bodyPr>
          <a:lstStyle/>
          <a:p>
            <a:pPr>
              <a:lnSpc>
                <a:spcPct val="90000"/>
              </a:lnSpc>
              <a:spcAft>
                <a:spcPts val="2400"/>
              </a:spcAft>
              <a:buClr>
                <a:srgbClr val="A80000"/>
              </a:buClr>
            </a:pPr>
            <a:r>
              <a:rPr lang="en-US" dirty="0">
                <a:solidFill>
                  <a:srgbClr val="002050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Spark </a:t>
            </a:r>
            <a:r>
              <a:rPr lang="en-US" dirty="0" err="1">
                <a:solidFill>
                  <a:srgbClr val="002050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dataframes</a:t>
            </a:r>
            <a:r>
              <a:rPr lang="en-US" dirty="0">
                <a:solidFill>
                  <a:srgbClr val="002050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 used multiple times in the workflow should be cached in memory</a:t>
            </a:r>
          </a:p>
        </p:txBody>
      </p:sp>
      <p:sp>
        <p:nvSpPr>
          <p:cNvPr id="7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538655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436561" y="287139"/>
            <a:ext cx="8251063" cy="899537"/>
          </a:xfrm>
        </p:spPr>
        <p:txBody>
          <a:bodyPr/>
          <a:lstStyle/>
          <a:p>
            <a:r>
              <a:rPr lang="en-US" sz="4705" b="1" dirty="0">
                <a:solidFill>
                  <a:schemeClr val="bg1"/>
                </a:solidFill>
              </a:rPr>
              <a:t>Key learning objectives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92790" y="1869440"/>
            <a:ext cx="11137064" cy="4226560"/>
          </a:xfrm>
          <a:prstGeom prst="rect">
            <a:avLst/>
          </a:prstGeom>
        </p:spPr>
        <p:txBody>
          <a:bodyPr>
            <a:norm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marR="0" lvl="0" indent="-336145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How to scale R code with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distributed, parallel</a:t>
            </a:r>
            <a:r>
              <a:rPr lang="en-US" sz="2800" b="1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processing </a:t>
            </a:r>
          </a:p>
          <a:p>
            <a:pPr marL="336145" marR="0" lvl="0" indent="-336145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How to develop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scalable E2E R data-science process</a:t>
            </a:r>
          </a:p>
          <a:p>
            <a:pPr marL="336145" marR="0" lvl="0" indent="-336145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How to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easily operationalize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code and models written in R</a:t>
            </a:r>
          </a:p>
          <a:p>
            <a:pPr marL="336145" marR="0" lvl="0" indent="-336145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How to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use cloud infrastructure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(single node or clusters) to develop, scale, operationalize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Segoe UI"/>
              <a:ea typeface="ＭＳ Ｐゴシック" charset="0"/>
            </a:endParaRPr>
          </a:p>
          <a:p>
            <a:pPr marL="336145" marR="0" lvl="1" indent="0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"/>
              <a:ea typeface="ＭＳ Ｐゴシック" charset="0"/>
              <a:cs typeface="+mn-cs"/>
            </a:endParaRPr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26B77-004C-4522-ACB4-7F5D946771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128514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775906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Spark clusters in Azure HDInsight</a:t>
            </a:r>
          </a:p>
        </p:txBody>
      </p:sp>
      <p:sp>
        <p:nvSpPr>
          <p:cNvPr id="6" name="Rectangle 5"/>
          <p:cNvSpPr/>
          <p:nvPr/>
        </p:nvSpPr>
        <p:spPr>
          <a:xfrm>
            <a:off x="7380835" y="2093776"/>
            <a:ext cx="4056529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Provisions Azure compute resources with Spark 2.0.2 installed and configured.</a:t>
            </a:r>
          </a:p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endParaRPr lang="en-US" sz="8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Supports multiple versions (e.g. Spark 1.6).</a:t>
            </a:r>
          </a:p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endParaRPr lang="en-US" sz="8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Stores data in Azure Blob storage (WASB), Azure Data Lake Store or Local HDFS.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43" y="1113909"/>
            <a:ext cx="6466195" cy="5666611"/>
          </a:xfrm>
          <a:prstGeom prst="rect">
            <a:avLst/>
          </a:prstGeom>
        </p:spPr>
      </p:pic>
      <p:sp>
        <p:nvSpPr>
          <p:cNvPr id="7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4102791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815642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altLang="zh-CN" sz="4710" b="1" spc="0" dirty="0">
                <a:ln>
                  <a:noFill/>
                </a:ln>
                <a:solidFill>
                  <a:srgbClr val="FFFFFF"/>
                </a:solidFill>
                <a:latin typeface="Courier New" panose="02070309020205020404" pitchFamily="49" charset="0"/>
                <a:ea typeface="Segoe UI" pitchFamily="34" charset="0"/>
                <a:cs typeface="Courier New" panose="02070309020205020404" pitchFamily="49" charset="0"/>
              </a:rPr>
              <a:t>sparklyr</a:t>
            </a:r>
            <a:r>
              <a:rPr lang="en-US" altLang="zh-CN" sz="4710" b="1" spc="0" dirty="0">
                <a:ln>
                  <a:noFill/>
                </a:ln>
                <a:solidFill>
                  <a:srgbClr val="FFFFFF"/>
                </a:solidFill>
                <a:ea typeface="Segoe UI" pitchFamily="34" charset="0"/>
              </a:rPr>
              <a:t>: R interface for Apache Spark </a:t>
            </a:r>
            <a:endParaRPr lang="en-US" sz="471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spark.rstudio.com/images/sparklyr-illustr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32" y="2504631"/>
            <a:ext cx="5582574" cy="302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75735" y="6531042"/>
            <a:ext cx="20665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Source</a:t>
            </a:r>
            <a:r>
              <a:rPr lang="en-US" sz="1000" dirty="0"/>
              <a:t>: http://spark.rstudio.com/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6134376" y="1649551"/>
            <a:ext cx="5915441" cy="51658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Easy installation from CRAN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6134376" y="5298942"/>
            <a:ext cx="5915441" cy="1429117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Loads data into </a:t>
            </a:r>
            <a:r>
              <a:rPr lang="en-US" sz="26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SparkDataFrame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from: local R data frames, Hive tables, CSV, JSON, and Parquet files.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6096001" y="2847764"/>
            <a:ext cx="5915441" cy="78140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Connect to both local instances of Spark and remote Spark clusters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139" y="3775108"/>
            <a:ext cx="5321914" cy="1312352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1175" y="2166133"/>
            <a:ext cx="3361911" cy="460051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187375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815642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10" b="1" spc="0" dirty="0" err="1">
                <a:ln>
                  <a:noFill/>
                </a:ln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US" sz="4710" b="1" spc="0" dirty="0">
                <a:ln>
                  <a:noFill/>
                </a:ln>
                <a:solidFill>
                  <a:srgbClr val="FFFFFF"/>
                </a:solidFill>
              </a:rPr>
              <a:t> and ML in </a:t>
            </a:r>
            <a:r>
              <a:rPr lang="en-US" sz="4710" b="1" spc="0" dirty="0">
                <a:ln>
                  <a:noFill/>
                </a:ln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sparklyr</a:t>
            </a:r>
            <a:endParaRPr lang="en-US" sz="471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45566" y="4146869"/>
            <a:ext cx="11245381" cy="2668128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Includes 3 family of functions for machine learning pipeline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lvl="2">
              <a:lnSpc>
                <a:spcPct val="150000"/>
              </a:lnSpc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ml_*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Machine learning algorithms for analyzing data provided by the </a:t>
            </a:r>
            <a:r>
              <a:rPr lang="en-US" sz="18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spark.ml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package.</a:t>
            </a:r>
          </a:p>
          <a:p>
            <a:pPr lvl="4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K-Means, GLM, LR, Survival Regression, DT, RF, GBT, PCA, Naive-Bayes, Multilayer Perceptron, LDA</a:t>
            </a:r>
          </a:p>
          <a:p>
            <a:pPr lvl="2">
              <a:lnSpc>
                <a:spcPct val="150000"/>
              </a:lnSpc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ft_*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Feature transformers for manipulating individual features.</a:t>
            </a:r>
          </a:p>
          <a:p>
            <a:pPr lvl="2">
              <a:lnSpc>
                <a:spcPct val="150000"/>
              </a:lnSpc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sdf_*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Functions for manipulating </a:t>
            </a:r>
            <a:r>
              <a:rPr lang="en-US" sz="18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SparkDataFrames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45566" y="1599785"/>
            <a:ext cx="11111113" cy="96668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Provides a complete 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 backend for data manipulation, analysis and visualization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567238" y="2538877"/>
            <a:ext cx="6386521" cy="1582332"/>
            <a:chOff x="2596114" y="2125815"/>
            <a:chExt cx="6386521" cy="158233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6114" y="2511287"/>
              <a:ext cx="6386521" cy="1196860"/>
            </a:xfrm>
            <a:prstGeom prst="rect">
              <a:avLst/>
            </a:prstGeom>
            <a:ln w="3175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Oval Callout 3"/>
            <p:cNvSpPr/>
            <p:nvPr/>
          </p:nvSpPr>
          <p:spPr bwMode="auto">
            <a:xfrm>
              <a:off x="6006544" y="2125815"/>
              <a:ext cx="1903016" cy="1022996"/>
            </a:xfrm>
            <a:prstGeom prst="wedgeEllipseCallout">
              <a:avLst>
                <a:gd name="adj1" fmla="val -52309"/>
                <a:gd name="adj2" fmla="val 42968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200" b="1" dirty="0">
                  <a:solidFill>
                    <a:srgbClr val="FF6633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%&gt;%</a:t>
              </a:r>
            </a:p>
          </p:txBody>
        </p:sp>
      </p:grpSp>
      <p:sp>
        <p:nvSpPr>
          <p:cNvPr id="9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263711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h2o</a:t>
            </a:r>
            <a:r>
              <a:rPr lang="en-US" sz="4705" b="1" dirty="0">
                <a:solidFill>
                  <a:schemeClr val="bg1"/>
                </a:solidFill>
              </a:rPr>
              <a:t>: prediction engine in R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26555" y="1331265"/>
            <a:ext cx="4621428" cy="5400469"/>
            <a:chOff x="7570573" y="1122786"/>
            <a:chExt cx="4621428" cy="5400469"/>
          </a:xfrm>
        </p:grpSpPr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70573" y="1122786"/>
              <a:ext cx="4621428" cy="5400469"/>
            </a:xfrm>
            <a:prstGeom prst="rect">
              <a:avLst/>
            </a:prstGeom>
          </p:spPr>
        </p:pic>
        <p:sp>
          <p:nvSpPr>
            <p:cNvPr id="131" name="TextBox 130"/>
            <p:cNvSpPr txBox="1"/>
            <p:nvPr/>
          </p:nvSpPr>
          <p:spPr>
            <a:xfrm>
              <a:off x="8994701" y="6211997"/>
              <a:ext cx="20696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http://www.h2o.ai/product/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234021" y="1664602"/>
            <a:ext cx="6732374" cy="5006178"/>
            <a:chOff x="5234021" y="1664602"/>
            <a:chExt cx="6732374" cy="5006178"/>
          </a:xfrm>
        </p:grpSpPr>
        <p:grpSp>
          <p:nvGrpSpPr>
            <p:cNvPr id="9" name="Group 8"/>
            <p:cNvGrpSpPr/>
            <p:nvPr/>
          </p:nvGrpSpPr>
          <p:grpSpPr>
            <a:xfrm>
              <a:off x="5234021" y="1664602"/>
              <a:ext cx="6732374" cy="3310607"/>
              <a:chOff x="859357" y="1664603"/>
              <a:chExt cx="6732374" cy="3310607"/>
            </a:xfrm>
          </p:grpSpPr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859357" y="1664603"/>
                <a:ext cx="6732373" cy="832828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36145" indent="-336145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3921" kern="1200">
                    <a:solidFill>
                      <a:schemeClr val="tx2"/>
                    </a:solidFill>
                    <a:latin typeface="+mj-lt"/>
                    <a:ea typeface="ＭＳ Ｐゴシック" charset="0"/>
                    <a:cs typeface="ＭＳ Ｐゴシック" charset="0"/>
                  </a:defRPr>
                </a:lvl1pPr>
                <a:lvl2pPr marL="572691" indent="-236546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353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784338" indent="-224097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1961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008435" indent="-224097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232531" indent="-224097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2514509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93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77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61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100" dirty="0">
                    <a:solidFill>
                      <a:schemeClr val="tx1"/>
                    </a:solidFill>
                    <a:latin typeface="+mn-lt"/>
                  </a:rPr>
                  <a:t>Optimized for “in memory” processing of distributed, parallel machine learning algorithms on clusters.</a:t>
                </a:r>
              </a:p>
              <a:p>
                <a:endParaRPr lang="en-US" sz="2100" dirty="0">
                  <a:latin typeface="+mn-lt"/>
                </a:endParaRPr>
              </a:p>
            </p:txBody>
          </p:sp>
          <p:sp>
            <p:nvSpPr>
              <p:cNvPr id="128" name="Content Placeholder 2"/>
              <p:cNvSpPr txBox="1">
                <a:spLocks/>
              </p:cNvSpPr>
              <p:nvPr/>
            </p:nvSpPr>
            <p:spPr>
              <a:xfrm>
                <a:off x="859357" y="2902248"/>
                <a:ext cx="6732374" cy="2072962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36145" indent="-336145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3921" kern="1200">
                    <a:solidFill>
                      <a:schemeClr val="tx2"/>
                    </a:solidFill>
                    <a:latin typeface="+mj-lt"/>
                    <a:ea typeface="ＭＳ Ｐゴシック" charset="0"/>
                    <a:cs typeface="ＭＳ Ｐゴシック" charset="0"/>
                  </a:defRPr>
                </a:lvl1pPr>
                <a:lvl2pPr marL="572691" indent="-236546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2353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2pPr>
                <a:lvl3pPr marL="784338" indent="-224097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sz="1961"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3pPr>
                <a:lvl4pPr marL="1008435" indent="-224097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4pPr>
                <a:lvl5pPr marL="1232531" indent="-224097" algn="l" defTabSz="913505" rtl="0" fontAlgn="base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SzPct val="90000"/>
                  <a:buFont typeface="Arial" charset="0"/>
                  <a:buChar char="•"/>
                  <a:defRPr kern="1200">
                    <a:solidFill>
                      <a:schemeClr val="tx2"/>
                    </a:solidFill>
                    <a:latin typeface="+mn-lt"/>
                    <a:ea typeface="ＭＳ Ｐゴシック" charset="0"/>
                    <a:cs typeface="+mn-cs"/>
                  </a:defRPr>
                </a:lvl5pPr>
                <a:lvl6pPr marL="2514509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93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77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61" indent="-228592" algn="l" defTabSz="914367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96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100" b="1" dirty="0">
                    <a:solidFill>
                      <a:schemeClr val="tx1"/>
                    </a:solidFill>
                    <a:latin typeface="+mn-lt"/>
                  </a:rPr>
                  <a:t>Data manipulation and </a:t>
                </a:r>
                <a:r>
                  <a:rPr lang="en-US" sz="2100" b="1">
                    <a:solidFill>
                      <a:schemeClr val="tx1"/>
                    </a:solidFill>
                    <a:latin typeface="+mn-lt"/>
                  </a:rPr>
                  <a:t>modeling on H2OFrame</a:t>
                </a:r>
                <a:r>
                  <a:rPr lang="en-US" sz="2100">
                    <a:solidFill>
                      <a:schemeClr val="tx1"/>
                    </a:solidFill>
                    <a:latin typeface="+mn-lt"/>
                  </a:rPr>
                  <a:t>: </a:t>
                </a:r>
                <a:r>
                  <a:rPr lang="en-US" sz="2100" dirty="0">
                    <a:solidFill>
                      <a:schemeClr val="tx1"/>
                    </a:solidFill>
                    <a:latin typeface="+mn-lt"/>
                  </a:rPr>
                  <a:t>R functions + </a:t>
                </a:r>
                <a:r>
                  <a:rPr lang="en-US" sz="2100" b="1" dirty="0">
                    <a:solidFill>
                      <a:schemeClr val="accent1">
                        <a:lumMod val="75000"/>
                      </a:schemeClr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h2o</a:t>
                </a:r>
                <a:r>
                  <a:rPr lang="en-US" sz="2100" dirty="0">
                    <a:solidFill>
                      <a:schemeClr val="tx1"/>
                    </a:solidFill>
                    <a:latin typeface="+mn-lt"/>
                  </a:rPr>
                  <a:t> pre-fixed functions.</a:t>
                </a:r>
              </a:p>
              <a:p>
                <a:pPr lvl="2"/>
                <a:r>
                  <a:rPr lang="en-US" sz="1900" i="1" u="sng" dirty="0">
                    <a:solidFill>
                      <a:schemeClr val="tx1"/>
                    </a:solidFill>
                  </a:rPr>
                  <a:t>Transformations</a:t>
                </a:r>
                <a:r>
                  <a:rPr lang="en-US" sz="1900" dirty="0">
                    <a:solidFill>
                      <a:schemeClr val="tx1"/>
                    </a:solidFill>
                  </a:rPr>
                  <a:t>: h2o.group_by(), h2o.impute()</a:t>
                </a:r>
              </a:p>
              <a:p>
                <a:pPr lvl="2"/>
                <a:r>
                  <a:rPr lang="en-US" sz="1900" i="1" u="sng" dirty="0">
                    <a:solidFill>
                      <a:schemeClr val="tx1"/>
                    </a:solidFill>
                  </a:rPr>
                  <a:t>Statistics</a:t>
                </a:r>
                <a:r>
                  <a:rPr lang="en-US" sz="1900" dirty="0">
                    <a:solidFill>
                      <a:schemeClr val="tx1"/>
                    </a:solidFill>
                  </a:rPr>
                  <a:t>: h2o.summary(), h2o.quantile(), h2o.mean()</a:t>
                </a:r>
              </a:p>
              <a:p>
                <a:pPr lvl="2"/>
                <a:r>
                  <a:rPr lang="en-US" sz="1900" i="1" u="sng" dirty="0">
                    <a:solidFill>
                      <a:schemeClr val="tx1"/>
                    </a:solidFill>
                  </a:rPr>
                  <a:t>Algorithms</a:t>
                </a:r>
                <a:r>
                  <a:rPr lang="en-US" sz="1900" dirty="0">
                    <a:solidFill>
                      <a:schemeClr val="tx1"/>
                    </a:solidFill>
                  </a:rPr>
                  <a:t>: h2o.glm(), h2o.naiveBayes(), h2o.deeplearning(), h2o.kmeans()</a:t>
                </a:r>
              </a:p>
            </p:txBody>
          </p:sp>
        </p:grpSp>
        <p:sp>
          <p:nvSpPr>
            <p:cNvPr id="11" name="Content Placeholder 2"/>
            <p:cNvSpPr txBox="1">
              <a:spLocks/>
            </p:cNvSpPr>
            <p:nvPr/>
          </p:nvSpPr>
          <p:spPr>
            <a:xfrm>
              <a:off x="5234021" y="4975209"/>
              <a:ext cx="6732373" cy="1695571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336145" indent="-336145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sz="3921" kern="1200">
                  <a:solidFill>
                    <a:schemeClr val="tx2"/>
                  </a:solidFill>
                  <a:latin typeface="+mj-lt"/>
                  <a:ea typeface="ＭＳ Ｐゴシック" charset="0"/>
                  <a:cs typeface="ＭＳ Ｐゴシック" charset="0"/>
                </a:defRPr>
              </a:lvl1pPr>
              <a:lvl2pPr marL="572691" indent="-236546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sz="2353"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2pPr>
              <a:lvl3pPr marL="784338" indent="-224097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sz="1961"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3pPr>
              <a:lvl4pPr marL="1008435" indent="-224097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4pPr>
              <a:lvl5pPr marL="1232531" indent="-224097" algn="l" defTabSz="913505" rt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90000"/>
                <a:buFont typeface="Arial" charset="0"/>
                <a:buChar char="•"/>
                <a:defRPr kern="1200">
                  <a:solidFill>
                    <a:schemeClr val="tx2"/>
                  </a:solidFill>
                  <a:latin typeface="+mn-lt"/>
                  <a:ea typeface="ＭＳ Ｐゴシック" charset="0"/>
                  <a:cs typeface="+mn-cs"/>
                </a:defRPr>
              </a:lvl5pPr>
              <a:lvl6pPr marL="2514509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93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77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61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100" b="1" dirty="0" err="1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rsparkling</a:t>
              </a:r>
              <a:r>
                <a:rPr lang="en-US" sz="2100" dirty="0">
                  <a:solidFill>
                    <a:schemeClr val="tx1"/>
                  </a:solidFill>
                  <a:latin typeface="+mn-lt"/>
                  <a:cs typeface="Courier New" panose="02070309020205020404" pitchFamily="49" charset="0"/>
                </a:rPr>
                <a:t> package: h2o on Spark</a:t>
              </a:r>
              <a:endParaRPr lang="en-US" sz="2100" b="1" dirty="0">
                <a:solidFill>
                  <a:srgbClr val="F7EA1B"/>
                </a:solidFill>
                <a:latin typeface="+mn-lt"/>
                <a:cs typeface="Courier New" panose="02070309020205020404" pitchFamily="49" charset="0"/>
              </a:endParaRPr>
            </a:p>
            <a:p>
              <a:pPr lvl="2"/>
              <a:r>
                <a:rPr lang="en-US" sz="1900" dirty="0">
                  <a:solidFill>
                    <a:schemeClr val="tx1"/>
                  </a:solidFill>
                  <a:cs typeface="Courier New" panose="02070309020205020404" pitchFamily="49" charset="0"/>
                </a:rPr>
                <a:t>Provides bindings to </a:t>
              </a:r>
              <a:r>
                <a:rPr lang="en-US" sz="1900" b="1" dirty="0">
                  <a:solidFill>
                    <a:schemeClr val="accent1">
                      <a:lumMod val="75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h2o</a:t>
              </a:r>
              <a:r>
                <a:rPr lang="en-US" sz="1900" dirty="0">
                  <a:solidFill>
                    <a:schemeClr val="tx1"/>
                  </a:solidFill>
                  <a:cs typeface="Courier New" panose="02070309020205020404" pitchFamily="49" charset="0"/>
                </a:rPr>
                <a:t>’s machine </a:t>
              </a:r>
              <a:r>
                <a:rPr lang="en-US" sz="1900">
                  <a:solidFill>
                    <a:schemeClr val="tx1"/>
                  </a:solidFill>
                  <a:cs typeface="Courier New" panose="02070309020205020404" pitchFamily="49" charset="0"/>
                </a:rPr>
                <a:t>learning algorithms</a:t>
              </a:r>
              <a:endParaRPr lang="en-US" sz="19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lvl="2"/>
              <a:r>
                <a:rPr lang="en-US" sz="1900" dirty="0">
                  <a:solidFill>
                    <a:schemeClr val="tx1"/>
                  </a:solidFill>
                  <a:cs typeface="Courier New" panose="02070309020205020404" pitchFamily="49" charset="0"/>
                </a:rPr>
                <a:t>Simple data conversion: </a:t>
              </a:r>
              <a:r>
                <a:rPr lang="en-US" sz="1900" dirty="0" err="1">
                  <a:solidFill>
                    <a:schemeClr val="tx1"/>
                  </a:solidFill>
                  <a:cs typeface="Courier New" panose="02070309020205020404" pitchFamily="49" charset="0"/>
                </a:rPr>
                <a:t>SparkDataFrame</a:t>
              </a:r>
              <a:r>
                <a:rPr lang="en-US" sz="1900" dirty="0">
                  <a:solidFill>
                    <a:schemeClr val="tx1"/>
                  </a:solidFill>
                  <a:cs typeface="Courier New" panose="02070309020205020404" pitchFamily="49" charset="0"/>
                </a:rPr>
                <a:t> -&gt; H2OFrame</a:t>
              </a:r>
            </a:p>
          </p:txBody>
        </p:sp>
      </p:grpSp>
      <p:sp>
        <p:nvSpPr>
          <p:cNvPr id="14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841636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 rot="10800000"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4705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241184" y="331076"/>
            <a:ext cx="11950815" cy="1063847"/>
          </a:xfrm>
        </p:spPr>
        <p:txBody>
          <a:bodyPr/>
          <a:lstStyle/>
          <a:p>
            <a: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  <a:t>R Server 9.0: scale-out R, Enterprise Class!</a:t>
            </a:r>
            <a:b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</a:br>
            <a:endParaRPr lang="en-US" sz="2665" b="1" dirty="0">
              <a:solidFill>
                <a:schemeClr val="bg1"/>
              </a:solidFill>
            </a:endParaRPr>
          </a:p>
        </p:txBody>
      </p:sp>
      <p:sp>
        <p:nvSpPr>
          <p:cNvPr id="20" name="Text Placeholder 22"/>
          <p:cNvSpPr txBox="1">
            <a:spLocks/>
          </p:cNvSpPr>
          <p:nvPr/>
        </p:nvSpPr>
        <p:spPr>
          <a:xfrm>
            <a:off x="806825" y="1658224"/>
            <a:ext cx="10711542" cy="5019023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00B050"/>
                </a:solidFill>
                <a:latin typeface="+mn-lt"/>
              </a:rPr>
              <a:t>100%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compatible with open source R </a:t>
            </a:r>
          </a:p>
          <a:p>
            <a:pPr lvl="2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Any code/package that works today with R will work in R Server.</a:t>
            </a:r>
          </a:p>
          <a:p>
            <a:pPr lvl="1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Ability to parallelize any R function</a:t>
            </a:r>
          </a:p>
          <a:p>
            <a:pPr lvl="2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Ideal for parameter sweeps, simulation, scoring. </a:t>
            </a:r>
          </a:p>
          <a:p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Wide range of scalable and distributed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rx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pre-fixed functions in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RevoScaleR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package.</a:t>
            </a:r>
          </a:p>
          <a:p>
            <a:pPr lvl="2"/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Transformations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rxDataStep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  <a:p>
            <a:pPr lvl="2"/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Statistics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rxSummary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rxQuantile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rxChiSquaredTest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rxCrossTabs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()…</a:t>
            </a:r>
          </a:p>
          <a:p>
            <a:pPr lvl="2"/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Algorithms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rxLinMod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rxLogit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rxKmeans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rxBTrees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rxDForest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()…</a:t>
            </a:r>
          </a:p>
          <a:p>
            <a:pPr lvl="2"/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Parallelism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rxSetComputeContext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  <a:p>
            <a:pPr lvl="1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753112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866" y="971"/>
            <a:ext cx="12190271" cy="139424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080" marR="0" lvl="0" indent="-33608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7389" y="68365"/>
            <a:ext cx="10293183" cy="1121450"/>
          </a:xfrm>
        </p:spPr>
        <p:txBody>
          <a:bodyPr/>
          <a:lstStyle/>
          <a:p>
            <a:r>
              <a:rPr lang="en-US" sz="4312" b="1" dirty="0">
                <a:solidFill>
                  <a:schemeClr val="bg1"/>
                </a:solidFill>
              </a:rPr>
              <a:t>Azure HDInsight + R Server: Managed Hadoop for Advanced Analytics in the Cloud  </a:t>
            </a:r>
          </a:p>
        </p:txBody>
      </p:sp>
      <p:sp>
        <p:nvSpPr>
          <p:cNvPr id="58" name="Rectangle 57"/>
          <p:cNvSpPr/>
          <p:nvPr/>
        </p:nvSpPr>
        <p:spPr bwMode="auto">
          <a:xfrm>
            <a:off x="250460" y="3151600"/>
            <a:ext cx="2442240" cy="807495"/>
          </a:xfrm>
          <a:prstGeom prst="rect">
            <a:avLst/>
          </a:prstGeom>
          <a:solidFill>
            <a:srgbClr val="5C2D91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0" cap="none" spc="0" normalizeH="0" baseline="0" noProof="0" dirty="0" err="1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SparkR</a:t>
            </a:r>
            <a:r>
              <a:rPr kumimoji="0" lang="en-US" sz="1567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 functions</a:t>
            </a:r>
          </a:p>
          <a:p>
            <a:pPr marL="0" marR="0" lvl="0" indent="0" algn="ctr" defTabSz="9321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7" b="0" i="0" u="none" strike="noStrike" kern="0" cap="none" spc="0" normalizeH="0" baseline="0" noProof="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1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7" b="0" i="0" u="none" strike="noStrike" kern="0" cap="none" spc="0" normalizeH="0" baseline="0" noProof="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3347578" y="3151600"/>
            <a:ext cx="2706410" cy="807495"/>
          </a:xfrm>
          <a:prstGeom prst="rect">
            <a:avLst/>
          </a:prstGeom>
          <a:solidFill>
            <a:srgbClr val="5C2D91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0" cap="none" spc="0" normalizeH="0" baseline="0" noProof="0" dirty="0" err="1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RevoScaleR</a:t>
            </a:r>
            <a:r>
              <a:rPr kumimoji="0" lang="en-US" sz="1567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 functions</a:t>
            </a:r>
          </a:p>
        </p:txBody>
      </p:sp>
      <p:sp>
        <p:nvSpPr>
          <p:cNvPr id="60" name="Rectangle 59"/>
          <p:cNvSpPr/>
          <p:nvPr/>
        </p:nvSpPr>
        <p:spPr bwMode="auto">
          <a:xfrm>
            <a:off x="2427490" y="1848199"/>
            <a:ext cx="1352714" cy="692921"/>
          </a:xfrm>
          <a:prstGeom prst="rect">
            <a:avLst/>
          </a:prstGeom>
          <a:solidFill>
            <a:srgbClr val="BAD80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MS PGothic" charset="0"/>
                <a:cs typeface="+mn-cs"/>
              </a:rPr>
              <a:t>R</a:t>
            </a:r>
          </a:p>
        </p:txBody>
      </p:sp>
      <p:cxnSp>
        <p:nvCxnSpPr>
          <p:cNvPr id="61" name="Elbow Connector 27"/>
          <p:cNvCxnSpPr>
            <a:endCxn id="58" idx="0"/>
          </p:cNvCxnSpPr>
          <p:nvPr/>
        </p:nvCxnSpPr>
        <p:spPr>
          <a:xfrm flipH="1">
            <a:off x="1471580" y="2547500"/>
            <a:ext cx="1632266" cy="604101"/>
          </a:xfrm>
          <a:prstGeom prst="straightConnector1">
            <a:avLst/>
          </a:prstGeom>
          <a:noFill/>
          <a:ln w="9525" cap="flat" cmpd="sng" algn="ctr">
            <a:solidFill>
              <a:srgbClr val="505050"/>
            </a:solidFill>
            <a:prstDash val="solid"/>
            <a:headEnd type="none"/>
            <a:tailEnd type="triangle" w="lg" len="med"/>
          </a:ln>
          <a:effectLst/>
        </p:spPr>
      </p:cxnSp>
      <p:cxnSp>
        <p:nvCxnSpPr>
          <p:cNvPr id="62" name="Elbow Connector 31"/>
          <p:cNvCxnSpPr>
            <a:stCxn id="60" idx="2"/>
            <a:endCxn id="59" idx="0"/>
          </p:cNvCxnSpPr>
          <p:nvPr/>
        </p:nvCxnSpPr>
        <p:spPr>
          <a:xfrm>
            <a:off x="3103848" y="2541119"/>
            <a:ext cx="1596936" cy="610482"/>
          </a:xfrm>
          <a:prstGeom prst="straightConnector1">
            <a:avLst/>
          </a:prstGeom>
          <a:noFill/>
          <a:ln w="9525" cap="flat" cmpd="sng" algn="ctr">
            <a:solidFill>
              <a:srgbClr val="505050"/>
            </a:solidFill>
            <a:prstDash val="solid"/>
            <a:headEnd type="none"/>
            <a:tailEnd type="triangle" w="lg" len="med"/>
          </a:ln>
          <a:effectLst/>
        </p:spPr>
      </p:cxnSp>
      <p:sp>
        <p:nvSpPr>
          <p:cNvPr id="63" name="Rectangle 62"/>
          <p:cNvSpPr/>
          <p:nvPr/>
        </p:nvSpPr>
        <p:spPr bwMode="auto">
          <a:xfrm>
            <a:off x="250461" y="4022364"/>
            <a:ext cx="5803528" cy="538434"/>
          </a:xfrm>
          <a:prstGeom prst="rect">
            <a:avLst/>
          </a:prstGeom>
          <a:solidFill>
            <a:srgbClr val="0078D7">
              <a:lumMod val="60000"/>
              <a:lumOff val="4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Spark and Hadoop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250461" y="4624066"/>
            <a:ext cx="5803528" cy="740046"/>
          </a:xfrm>
          <a:prstGeom prst="rect">
            <a:avLst/>
          </a:prstGeom>
          <a:solidFill>
            <a:srgbClr val="FFFFFF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Blob Storage </a:t>
            </a:r>
          </a:p>
          <a:p>
            <a:pPr marL="0" marR="0" lvl="0" indent="0" algn="ctr" defTabSz="9321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Data Lake Storage</a:t>
            </a:r>
          </a:p>
        </p:txBody>
      </p:sp>
      <p:sp>
        <p:nvSpPr>
          <p:cNvPr id="69" name="Text Placeholder 22"/>
          <p:cNvSpPr txBox="1">
            <a:spLocks/>
          </p:cNvSpPr>
          <p:nvPr/>
        </p:nvSpPr>
        <p:spPr>
          <a:xfrm>
            <a:off x="6220423" y="1859094"/>
            <a:ext cx="5621008" cy="48759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080" marR="0" lvl="0" indent="-336080" algn="just" defTabSz="9133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ＭＳ Ｐゴシック" charset="0"/>
              </a:rPr>
              <a:t>Easy setup, elastic, SLA</a:t>
            </a:r>
          </a:p>
          <a:p>
            <a:pPr marL="336080" marR="0" lvl="0" indent="-336080" algn="just" defTabSz="9133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ＭＳ Ｐゴシック" charset="0"/>
              </a:rPr>
              <a:t>Ubuntu Linux</a:t>
            </a:r>
          </a:p>
          <a:p>
            <a:pPr marL="336080" marR="0" lvl="0" indent="-336080" algn="just" defTabSz="9133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ＭＳ Ｐゴシック" charset="0"/>
              </a:rPr>
              <a:t>Cloud Storage</a:t>
            </a:r>
          </a:p>
          <a:p>
            <a:pPr marL="336080" marR="0" lvl="0" indent="-336080" algn="just" defTabSz="9133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ＭＳ Ｐゴシック" charset="0"/>
              </a:rPr>
              <a:t>Spark</a:t>
            </a:r>
          </a:p>
          <a:p>
            <a:pPr marL="336080" marR="0" lvl="0" indent="-336080" algn="just" defTabSz="9133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ＭＳ Ｐゴシック" charset="0"/>
              </a:rPr>
              <a:t>R Server</a:t>
            </a:r>
          </a:p>
          <a:p>
            <a:pPr marL="572581" marR="0" lvl="1" indent="-236500" algn="just" defTabSz="9133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ＭＳ Ｐゴシック" charset="0"/>
                <a:cs typeface="+mn-cs"/>
              </a:rPr>
              <a:t>Leverage R skills with massively scalable algorithms and statistical functions</a:t>
            </a:r>
          </a:p>
          <a:p>
            <a:pPr marL="572581" marR="0" lvl="1" indent="-236500" algn="just" defTabSz="9133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ＭＳ Ｐゴシック" charset="0"/>
                <a:cs typeface="+mn-cs"/>
              </a:rPr>
              <a:t>Reuse existing R functions over multiple machines</a:t>
            </a:r>
          </a:p>
        </p:txBody>
      </p:sp>
      <p:pic>
        <p:nvPicPr>
          <p:cNvPr id="70" name="Picture 69" descr="Z:\Pictures\MICROSOFT IMAGES\CloudnEnterprise_Symbols_Public_v2.02\CloudnEnterprise_Symbols_Public_v2.02\CnE_PNGs\CnE_Cloud_PNGs\HDInsigh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369" y="68364"/>
            <a:ext cx="1300048" cy="130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5602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0" grpId="0" animBg="1"/>
      <p:bldP spid="63" grpId="0" animBg="1"/>
      <p:bldP spid="6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 rot="10800000" flipV="1">
            <a:off x="866" y="971"/>
            <a:ext cx="12190271" cy="139424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704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865" y="55655"/>
            <a:ext cx="12190271" cy="1339557"/>
          </a:xfrm>
        </p:spPr>
        <p:txBody>
          <a:bodyPr/>
          <a:lstStyle/>
          <a:p>
            <a:r>
              <a:rPr lang="en-US" sz="4704" b="1" spc="0" dirty="0">
                <a:ln>
                  <a:noFill/>
                </a:ln>
                <a:solidFill>
                  <a:srgbClr val="FFFFFF"/>
                </a:solidFill>
                <a:ea typeface="Segoe UI" pitchFamily="34" charset="0"/>
              </a:rPr>
              <a:t>R Server Hadoop Architecture </a:t>
            </a:r>
            <a:endParaRPr lang="en-US" sz="2664" b="1" dirty="0">
              <a:solidFill>
                <a:schemeClr val="bg1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1564200" y="3456683"/>
            <a:ext cx="1407613" cy="1610"/>
          </a:xfrm>
          <a:prstGeom prst="line">
            <a:avLst/>
          </a:prstGeom>
          <a:ln w="53975">
            <a:solidFill>
              <a:schemeClr val="tx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94" idx="3"/>
            <a:endCxn id="46" idx="1"/>
          </p:cNvCxnSpPr>
          <p:nvPr/>
        </p:nvCxnSpPr>
        <p:spPr>
          <a:xfrm>
            <a:off x="3497374" y="3444715"/>
            <a:ext cx="1226098" cy="2718"/>
          </a:xfrm>
          <a:prstGeom prst="line">
            <a:avLst/>
          </a:prstGeom>
          <a:ln w="53975">
            <a:solidFill>
              <a:schemeClr val="tx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27302" y="2791964"/>
            <a:ext cx="1122829" cy="1262432"/>
          </a:xfrm>
          <a:prstGeom prst="rect">
            <a:avLst/>
          </a:prstGeom>
          <a:noFill/>
        </p:spPr>
      </p:pic>
      <p:pic>
        <p:nvPicPr>
          <p:cNvPr id="44" name="Picture 43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07" y="5625379"/>
            <a:ext cx="576063" cy="550616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 bwMode="auto">
          <a:xfrm>
            <a:off x="4723472" y="3174502"/>
            <a:ext cx="528866" cy="54586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06" tIns="107525" rIns="134406" bIns="1075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2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65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4778217" y="4247215"/>
            <a:ext cx="528866" cy="54586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06" tIns="107525" rIns="134406" bIns="1075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2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65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434460" y="2572973"/>
            <a:ext cx="5395757" cy="2613867"/>
          </a:xfrm>
          <a:prstGeom prst="rect">
            <a:avLst/>
          </a:prstGeom>
          <a:noFill/>
          <a:ln cmpd="thickThin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13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9" name="Picture 48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181" y="3440658"/>
            <a:ext cx="413488" cy="458943"/>
          </a:xfrm>
          <a:prstGeom prst="rect">
            <a:avLst/>
          </a:prstGeom>
        </p:spPr>
      </p:pic>
      <p:sp>
        <p:nvSpPr>
          <p:cNvPr id="89" name="Rectangle 88"/>
          <p:cNvSpPr/>
          <p:nvPr/>
        </p:nvSpPr>
        <p:spPr>
          <a:xfrm>
            <a:off x="5001269" y="3495723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90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83842" y="2926383"/>
            <a:ext cx="957380" cy="1076414"/>
          </a:xfrm>
          <a:prstGeom prst="rect">
            <a:avLst/>
          </a:prstGeom>
          <a:noFill/>
        </p:spPr>
      </p:pic>
      <p:pic>
        <p:nvPicPr>
          <p:cNvPr id="91" name="Picture 90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401" y="3456684"/>
            <a:ext cx="352559" cy="391317"/>
          </a:xfrm>
          <a:prstGeom prst="rect">
            <a:avLst/>
          </a:prstGeom>
        </p:spPr>
      </p:pic>
      <p:sp>
        <p:nvSpPr>
          <p:cNvPr id="86" name="Rectangle 85"/>
          <p:cNvSpPr/>
          <p:nvPr/>
        </p:nvSpPr>
        <p:spPr>
          <a:xfrm>
            <a:off x="5576963" y="3495723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87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9535" y="2926383"/>
            <a:ext cx="957380" cy="1076414"/>
          </a:xfrm>
          <a:prstGeom prst="rect">
            <a:avLst/>
          </a:prstGeom>
          <a:noFill/>
        </p:spPr>
      </p:pic>
      <p:pic>
        <p:nvPicPr>
          <p:cNvPr id="88" name="Picture 87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094" y="3456684"/>
            <a:ext cx="352559" cy="391317"/>
          </a:xfrm>
          <a:prstGeom prst="rect">
            <a:avLst/>
          </a:prstGeom>
        </p:spPr>
      </p:pic>
      <p:sp>
        <p:nvSpPr>
          <p:cNvPr id="83" name="Rectangle 82"/>
          <p:cNvSpPr/>
          <p:nvPr/>
        </p:nvSpPr>
        <p:spPr>
          <a:xfrm>
            <a:off x="6155411" y="3495723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84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37983" y="2926383"/>
            <a:ext cx="957380" cy="1076414"/>
          </a:xfrm>
          <a:prstGeom prst="rect">
            <a:avLst/>
          </a:prstGeom>
          <a:noFill/>
        </p:spPr>
      </p:pic>
      <p:pic>
        <p:nvPicPr>
          <p:cNvPr id="85" name="Picture 84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544" y="3456684"/>
            <a:ext cx="352559" cy="391317"/>
          </a:xfrm>
          <a:prstGeom prst="rect">
            <a:avLst/>
          </a:prstGeom>
        </p:spPr>
      </p:pic>
      <p:sp>
        <p:nvSpPr>
          <p:cNvPr id="80" name="Rectangle 79"/>
          <p:cNvSpPr/>
          <p:nvPr/>
        </p:nvSpPr>
        <p:spPr>
          <a:xfrm>
            <a:off x="6731103" y="3495723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81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13676" y="2926383"/>
            <a:ext cx="957380" cy="1076414"/>
          </a:xfrm>
          <a:prstGeom prst="rect">
            <a:avLst/>
          </a:prstGeom>
          <a:noFill/>
        </p:spPr>
      </p:pic>
      <p:pic>
        <p:nvPicPr>
          <p:cNvPr id="82" name="Picture 81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36" y="3456684"/>
            <a:ext cx="352559" cy="391317"/>
          </a:xfrm>
          <a:prstGeom prst="rect">
            <a:avLst/>
          </a:prstGeom>
        </p:spPr>
      </p:pic>
      <p:sp>
        <p:nvSpPr>
          <p:cNvPr id="77" name="Rectangle 76"/>
          <p:cNvSpPr/>
          <p:nvPr/>
        </p:nvSpPr>
        <p:spPr>
          <a:xfrm>
            <a:off x="7306796" y="3495723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78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89369" y="2926383"/>
            <a:ext cx="957380" cy="1076414"/>
          </a:xfrm>
          <a:prstGeom prst="rect">
            <a:avLst/>
          </a:prstGeom>
          <a:noFill/>
        </p:spPr>
      </p:pic>
      <p:pic>
        <p:nvPicPr>
          <p:cNvPr id="79" name="Picture 78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929" y="3456684"/>
            <a:ext cx="352559" cy="391317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5064622" y="4535845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75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7195" y="3966507"/>
            <a:ext cx="957380" cy="1076414"/>
          </a:xfrm>
          <a:prstGeom prst="rect">
            <a:avLst/>
          </a:prstGeom>
          <a:noFill/>
        </p:spPr>
      </p:pic>
      <p:pic>
        <p:nvPicPr>
          <p:cNvPr id="76" name="Picture 75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755" y="4496807"/>
            <a:ext cx="352559" cy="391317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5640315" y="4535845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72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2888" y="3966507"/>
            <a:ext cx="957380" cy="1076414"/>
          </a:xfrm>
          <a:prstGeom prst="rect">
            <a:avLst/>
          </a:prstGeom>
          <a:noFill/>
        </p:spPr>
      </p:pic>
      <p:pic>
        <p:nvPicPr>
          <p:cNvPr id="73" name="Picture 72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448" y="4496807"/>
            <a:ext cx="352559" cy="391317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6218762" y="4535845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69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1336" y="3966507"/>
            <a:ext cx="957380" cy="1076414"/>
          </a:xfrm>
          <a:prstGeom prst="rect">
            <a:avLst/>
          </a:prstGeom>
          <a:noFill/>
        </p:spPr>
      </p:pic>
      <p:pic>
        <p:nvPicPr>
          <p:cNvPr id="70" name="Picture 69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896" y="4496807"/>
            <a:ext cx="352559" cy="391317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6794458" y="4535845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66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7030" y="3966507"/>
            <a:ext cx="957380" cy="1076414"/>
          </a:xfrm>
          <a:prstGeom prst="rect">
            <a:avLst/>
          </a:prstGeom>
          <a:noFill/>
        </p:spPr>
      </p:pic>
      <p:pic>
        <p:nvPicPr>
          <p:cNvPr id="67" name="Picture 66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590" y="4496807"/>
            <a:ext cx="352559" cy="391317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7370150" y="4535845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63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52723" y="3966507"/>
            <a:ext cx="957380" cy="1076414"/>
          </a:xfrm>
          <a:prstGeom prst="rect">
            <a:avLst/>
          </a:prstGeom>
          <a:noFill/>
        </p:spPr>
      </p:pic>
      <p:pic>
        <p:nvPicPr>
          <p:cNvPr id="64" name="Picture 63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282" y="4496807"/>
            <a:ext cx="352559" cy="39131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5522709" y="2555318"/>
            <a:ext cx="1111291" cy="382940"/>
          </a:xfrm>
          <a:prstGeom prst="rect">
            <a:avLst/>
          </a:prstGeom>
          <a:noFill/>
          <a:ln>
            <a:noFill/>
          </a:ln>
        </p:spPr>
        <p:txBody>
          <a:bodyPr wrap="none" lIns="134406" tIns="107525" rIns="134406" bIns="107525" rtlCol="0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441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7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 charset="0"/>
                <a:ea typeface="MS PGothic" charset="0"/>
                <a:cs typeface="+mn-cs"/>
              </a:rPr>
              <a:t>Data Nodes 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2384639" y="2536992"/>
            <a:ext cx="1629199" cy="379806"/>
          </a:xfrm>
          <a:prstGeom prst="rect">
            <a:avLst/>
          </a:prstGeom>
          <a:noFill/>
          <a:ln>
            <a:noFill/>
          </a:ln>
        </p:spPr>
        <p:txBody>
          <a:bodyPr wrap="square" lIns="134406" tIns="107525" rIns="134406" bIns="107525" rtlCol="0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441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7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 charset="0"/>
                <a:ea typeface="MS PGothic" charset="0"/>
                <a:cs typeface="+mn-cs"/>
              </a:rPr>
              <a:t>Edge Node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2637182" y="3831589"/>
            <a:ext cx="1152964" cy="382940"/>
          </a:xfrm>
          <a:prstGeom prst="rect">
            <a:avLst/>
          </a:prstGeom>
          <a:noFill/>
          <a:ln>
            <a:noFill/>
          </a:ln>
        </p:spPr>
        <p:txBody>
          <a:bodyPr wrap="none" lIns="134406" tIns="107525" rIns="134406" bIns="107525" rtlCol="0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441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7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 charset="0"/>
                <a:ea typeface="MS PGothic" charset="0"/>
                <a:cs typeface="+mn-cs"/>
              </a:rPr>
              <a:t>Head Nodes </a:t>
            </a:r>
          </a:p>
        </p:txBody>
      </p:sp>
      <p:sp>
        <p:nvSpPr>
          <p:cNvPr id="94" name="Rectangle 93"/>
          <p:cNvSpPr/>
          <p:nvPr/>
        </p:nvSpPr>
        <p:spPr bwMode="auto">
          <a:xfrm>
            <a:off x="2968507" y="3171785"/>
            <a:ext cx="528866" cy="54586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06" tIns="107525" rIns="134406" bIns="1075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2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65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5" name="Elbow Connector 94"/>
          <p:cNvCxnSpPr>
            <a:stCxn id="94" idx="3"/>
            <a:endCxn id="47" idx="1"/>
          </p:cNvCxnSpPr>
          <p:nvPr/>
        </p:nvCxnSpPr>
        <p:spPr>
          <a:xfrm>
            <a:off x="3497375" y="3444717"/>
            <a:ext cx="1280845" cy="1075427"/>
          </a:xfrm>
          <a:prstGeom prst="bentConnector3">
            <a:avLst/>
          </a:prstGeom>
          <a:ln w="53975">
            <a:solidFill>
              <a:schemeClr val="tx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2727305" y="4516398"/>
            <a:ext cx="1557861" cy="1621"/>
          </a:xfrm>
          <a:prstGeom prst="line">
            <a:avLst/>
          </a:prstGeom>
          <a:ln w="53975">
            <a:solidFill>
              <a:schemeClr val="tx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49" y="2704499"/>
            <a:ext cx="892747" cy="880179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49" y="3255791"/>
            <a:ext cx="892747" cy="880179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49" y="3839671"/>
            <a:ext cx="892747" cy="880179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85" y="3481202"/>
            <a:ext cx="892747" cy="880179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85" y="4065081"/>
            <a:ext cx="892747" cy="880179"/>
          </a:xfrm>
          <a:prstGeom prst="rect">
            <a:avLst/>
          </a:prstGeom>
        </p:spPr>
      </p:pic>
      <p:sp>
        <p:nvSpPr>
          <p:cNvPr id="103" name="Rectangle 102"/>
          <p:cNvSpPr/>
          <p:nvPr/>
        </p:nvSpPr>
        <p:spPr bwMode="auto">
          <a:xfrm>
            <a:off x="1324070" y="3557238"/>
            <a:ext cx="528866" cy="54586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06" tIns="107525" rIns="134406" bIns="1075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2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65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4" name="Rectangle 103"/>
          <p:cNvSpPr/>
          <p:nvPr/>
        </p:nvSpPr>
        <p:spPr bwMode="auto">
          <a:xfrm>
            <a:off x="2874861" y="3185363"/>
            <a:ext cx="528866" cy="54586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06" tIns="107525" rIns="134406" bIns="1075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2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65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08588" y="2498105"/>
            <a:ext cx="1297071" cy="383046"/>
          </a:xfrm>
          <a:prstGeom prst="rect">
            <a:avLst/>
          </a:prstGeom>
          <a:noFill/>
          <a:ln>
            <a:noFill/>
          </a:ln>
        </p:spPr>
        <p:txBody>
          <a:bodyPr wrap="none" lIns="134406" tIns="107525" rIns="134406" bIns="107525" rtlCol="0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441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7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 charset="0"/>
                <a:ea typeface="MS PGothic" charset="0"/>
                <a:cs typeface="+mn-cs"/>
              </a:rPr>
              <a:t>Data Scientists 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1975839" y="5678031"/>
            <a:ext cx="1196137" cy="400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961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MS PGothic" charset="0"/>
                <a:cs typeface="+mn-cs"/>
              </a:rPr>
              <a:t>R Server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7884850" y="3908130"/>
            <a:ext cx="4143540" cy="2845702"/>
          </a:xfrm>
          <a:prstGeom prst="rect">
            <a:avLst/>
          </a:prstGeom>
          <a:noFill/>
          <a:ln>
            <a:noFill/>
          </a:ln>
        </p:spPr>
        <p:txBody>
          <a:bodyPr wrap="square" lIns="134406" tIns="107525" rIns="134406" bIns="107525" rtlCol="0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S PGothic" charset="0"/>
                <a:cs typeface="+mn-cs"/>
              </a:rPr>
              <a:t>2. R Server Distributed Processing:</a:t>
            </a:r>
          </a:p>
          <a:p>
            <a:pPr marL="0" marR="0" lvl="0" indent="0" algn="ctr" defTabSz="913330" rtl="0" eaLnBrk="1" fontAlgn="base" latinLnBrk="0" hangingPunct="1">
              <a:lnSpc>
                <a:spcPct val="200000"/>
              </a:lnSpc>
              <a:spcBef>
                <a:spcPts val="588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67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MS PGothic" charset="0"/>
                <a:cs typeface="+mn-cs"/>
              </a:rPr>
              <a:t>Master R process on Edge Node</a:t>
            </a:r>
            <a:endParaRPr kumimoji="0" lang="en-GB" sz="1567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S PGothic" charset="0"/>
              <a:cs typeface="+mn-cs"/>
            </a:endParaRPr>
          </a:p>
          <a:p>
            <a:pPr marL="0" marR="0" lvl="0" indent="0" algn="ctr" defTabSz="913330" rtl="0" eaLnBrk="1" fontAlgn="base" latinLnBrk="0" hangingPunct="1">
              <a:lnSpc>
                <a:spcPct val="300000"/>
              </a:lnSpc>
              <a:spcBef>
                <a:spcPts val="588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67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MS PGothic" charset="0"/>
                <a:cs typeface="+mn-cs"/>
              </a:rPr>
              <a:t>Apache YARN and Spark </a:t>
            </a:r>
            <a:endParaRPr kumimoji="0" lang="en-GB" sz="1567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S PGothic" charset="0"/>
              <a:cs typeface="+mn-cs"/>
            </a:endParaRPr>
          </a:p>
          <a:p>
            <a:pPr marL="0" marR="0" lvl="0" indent="0" algn="ctr" defTabSz="913330" rtl="0" eaLnBrk="1" fontAlgn="base" latinLnBrk="0" hangingPunct="1">
              <a:lnSpc>
                <a:spcPct val="300000"/>
              </a:lnSpc>
              <a:spcBef>
                <a:spcPts val="588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67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MS PGothic" charset="0"/>
                <a:cs typeface="+mn-cs"/>
              </a:rPr>
              <a:t>Worker R processes on Data Nodes</a:t>
            </a:r>
            <a:endParaRPr kumimoji="0" lang="en-GB" sz="1567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S PGothic" charset="0"/>
              <a:cs typeface="+mn-cs"/>
            </a:endParaRPr>
          </a:p>
        </p:txBody>
      </p:sp>
      <p:sp>
        <p:nvSpPr>
          <p:cNvPr id="109" name="Rectangle 108"/>
          <p:cNvSpPr/>
          <p:nvPr/>
        </p:nvSpPr>
        <p:spPr bwMode="auto">
          <a:xfrm>
            <a:off x="2970849" y="1778241"/>
            <a:ext cx="528866" cy="54586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06" tIns="107525" rIns="134406" bIns="1075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2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65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0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79448" y="3986884"/>
            <a:ext cx="1122829" cy="1262432"/>
          </a:xfrm>
          <a:prstGeom prst="rect">
            <a:avLst/>
          </a:prstGeom>
          <a:noFill/>
        </p:spPr>
      </p:pic>
      <p:pic>
        <p:nvPicPr>
          <p:cNvPr id="111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16467" y="3983918"/>
            <a:ext cx="1122829" cy="1262432"/>
          </a:xfrm>
          <a:prstGeom prst="rect">
            <a:avLst/>
          </a:prstGeom>
          <a:noFill/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85" y="2929908"/>
            <a:ext cx="892747" cy="880179"/>
          </a:xfrm>
          <a:prstGeom prst="rect">
            <a:avLst/>
          </a:prstGeom>
        </p:spPr>
      </p:pic>
      <p:sp>
        <p:nvSpPr>
          <p:cNvPr id="113" name="Right Arrow 112"/>
          <p:cNvSpPr/>
          <p:nvPr/>
        </p:nvSpPr>
        <p:spPr bwMode="auto">
          <a:xfrm rot="5400000">
            <a:off x="9762944" y="4953656"/>
            <a:ext cx="387351" cy="235494"/>
          </a:xfrm>
          <a:prstGeom prst="rightArrow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080" marR="0" lvl="0" indent="-33608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4" name="Right Arrow 113"/>
          <p:cNvSpPr/>
          <p:nvPr/>
        </p:nvSpPr>
        <p:spPr bwMode="auto">
          <a:xfrm rot="5400000">
            <a:off x="9762944" y="5795278"/>
            <a:ext cx="387351" cy="235494"/>
          </a:xfrm>
          <a:prstGeom prst="rightArrow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080" marR="0" lvl="0" indent="-33608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884850" y="1618019"/>
            <a:ext cx="4143540" cy="1954237"/>
          </a:xfrm>
          <a:prstGeom prst="rect">
            <a:avLst/>
          </a:prstGeom>
          <a:noFill/>
          <a:ln>
            <a:noFill/>
          </a:ln>
        </p:spPr>
        <p:txBody>
          <a:bodyPr wrap="square" lIns="134406" tIns="107525" rIns="134406" bIns="107525" rtlCol="0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S PGothic" charset="0"/>
                <a:cs typeface="+mn-cs"/>
              </a:rPr>
              <a:t>1. R Server Local Processing:</a:t>
            </a:r>
          </a:p>
          <a:p>
            <a:pPr marL="0" marR="0" lvl="0" indent="0" algn="ctr" defTabSz="913330" rtl="0" eaLnBrk="1" fontAlgn="base" latinLnBrk="0" hangingPunct="1">
              <a:lnSpc>
                <a:spcPct val="200000"/>
              </a:lnSpc>
              <a:spcBef>
                <a:spcPts val="588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67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 charset="0"/>
                <a:ea typeface="MS PGothic" charset="0"/>
                <a:cs typeface="+mn-cs"/>
              </a:rPr>
              <a:t>Data in Distributed Storage</a:t>
            </a:r>
            <a:endParaRPr kumimoji="0" lang="en-GB" sz="1567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 charset="0"/>
              <a:ea typeface="MS PGothic" charset="0"/>
              <a:cs typeface="+mn-cs"/>
            </a:endParaRPr>
          </a:p>
          <a:p>
            <a:pPr marL="0" marR="0" lvl="0" indent="0" algn="ctr" defTabSz="913330" rtl="0" eaLnBrk="1" fontAlgn="base" latinLnBrk="0" hangingPunct="1">
              <a:lnSpc>
                <a:spcPct val="300000"/>
              </a:lnSpc>
              <a:spcBef>
                <a:spcPts val="588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67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MS PGothic" charset="0"/>
                <a:cs typeface="+mn-cs"/>
              </a:rPr>
              <a:t>R process on Edge Node</a:t>
            </a:r>
          </a:p>
        </p:txBody>
      </p:sp>
      <p:sp>
        <p:nvSpPr>
          <p:cNvPr id="116" name="Right Arrow 115"/>
          <p:cNvSpPr/>
          <p:nvPr/>
        </p:nvSpPr>
        <p:spPr bwMode="auto">
          <a:xfrm rot="5400000">
            <a:off x="9762944" y="2679139"/>
            <a:ext cx="387351" cy="235494"/>
          </a:xfrm>
          <a:prstGeom prst="rightArrow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080" marR="0" lvl="0" indent="-33608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2460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13" grpId="0" animBg="1"/>
      <p:bldP spid="114" grpId="0" animBg="1"/>
      <p:bldP spid="115" grpId="0"/>
      <p:bldP spid="1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629908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Base and scalable approaches comparison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576388"/>
            <a:ext cx="10515600" cy="3310889"/>
          </a:xfrm>
          <a:prstGeom prst="rect">
            <a:avLst/>
          </a:prstGeom>
        </p:spPr>
        <p:txBody>
          <a:bodyPr>
            <a:norm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lvl="1" indent="-336145"/>
            <a:endParaRPr lang="en-US" sz="2400" i="1" dirty="0">
              <a:cs typeface="ＭＳ Ｐゴシック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586868" y="2185086"/>
          <a:ext cx="11018263" cy="3524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3649">
                  <a:extLst>
                    <a:ext uri="{9D8B030D-6E8A-4147-A177-3AD203B41FA5}">
                      <a16:colId xmlns:a16="http://schemas.microsoft.com/office/drawing/2014/main" val="3266879611"/>
                    </a:ext>
                  </a:extLst>
                </a:gridCol>
                <a:gridCol w="2388949">
                  <a:extLst>
                    <a:ext uri="{9D8B030D-6E8A-4147-A177-3AD203B41FA5}">
                      <a16:colId xmlns:a16="http://schemas.microsoft.com/office/drawing/2014/main" val="345260211"/>
                    </a:ext>
                  </a:extLst>
                </a:gridCol>
                <a:gridCol w="1399876">
                  <a:extLst>
                    <a:ext uri="{9D8B030D-6E8A-4147-A177-3AD203B41FA5}">
                      <a16:colId xmlns:a16="http://schemas.microsoft.com/office/drawing/2014/main" val="3626941075"/>
                    </a:ext>
                  </a:extLst>
                </a:gridCol>
                <a:gridCol w="1435167">
                  <a:extLst>
                    <a:ext uri="{9D8B030D-6E8A-4147-A177-3AD203B41FA5}">
                      <a16:colId xmlns:a16="http://schemas.microsoft.com/office/drawing/2014/main" val="3314166605"/>
                    </a:ext>
                  </a:extLst>
                </a:gridCol>
                <a:gridCol w="1468052">
                  <a:extLst>
                    <a:ext uri="{9D8B030D-6E8A-4147-A177-3AD203B41FA5}">
                      <a16:colId xmlns:a16="http://schemas.microsoft.com/office/drawing/2014/main" val="2491852944"/>
                    </a:ext>
                  </a:extLst>
                </a:gridCol>
                <a:gridCol w="1221762">
                  <a:extLst>
                    <a:ext uri="{9D8B030D-6E8A-4147-A177-3AD203B41FA5}">
                      <a16:colId xmlns:a16="http://schemas.microsoft.com/office/drawing/2014/main" val="1335955442"/>
                    </a:ext>
                  </a:extLst>
                </a:gridCol>
                <a:gridCol w="1390808">
                  <a:extLst>
                    <a:ext uri="{9D8B030D-6E8A-4147-A177-3AD203B41FA5}">
                      <a16:colId xmlns:a16="http://schemas.microsoft.com/office/drawing/2014/main" val="717036026"/>
                    </a:ext>
                  </a:extLst>
                </a:gridCol>
              </a:tblGrid>
              <a:tr h="406790">
                <a:tc>
                  <a:txBody>
                    <a:bodyPr/>
                    <a:lstStyle/>
                    <a:p>
                      <a:pPr algn="ctr"/>
                      <a:r>
                        <a:rPr lang="en-US" sz="1765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Approach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65" kern="1200" dirty="0"/>
                        <a:t>Scalability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Hadoop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SQL</a:t>
                      </a:r>
                      <a:r>
                        <a:rPr lang="en-US" baseline="0" dirty="0"/>
                        <a:t> Server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Teradata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Support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3484255"/>
                  </a:ext>
                </a:extLst>
              </a:tr>
              <a:tr h="40679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CRAN</a:t>
                      </a:r>
                      <a:r>
                        <a:rPr lang="en-US" sz="1800" b="1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</a:t>
                      </a:r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en-US" sz="18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Single machines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Community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9978151"/>
                  </a:ext>
                </a:extLst>
              </a:tr>
              <a:tr h="690427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SparkR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Single + Distributed computing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Community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3221350"/>
                  </a:ext>
                </a:extLst>
              </a:tr>
              <a:tr h="690427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sparklyr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Single + Distributed computing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Community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979708"/>
                  </a:ext>
                </a:extLst>
              </a:tr>
              <a:tr h="639213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h2o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Single + Distributed computing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Community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5401430"/>
                  </a:ext>
                </a:extLst>
              </a:tr>
              <a:tr h="690427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RevoScaleR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Single + Distributed computing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Enterprise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861763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75735" y="6531042"/>
            <a:ext cx="35557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000" b="1" dirty="0"/>
              <a:t>CRAN R indicates no additional R packages installed</a:t>
            </a:r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07829401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Remote execution - </a:t>
            </a:r>
            <a:r>
              <a:rPr lang="en-US" sz="4705" b="1" dirty="0" err="1">
                <a:solidFill>
                  <a:schemeClr val="bg1"/>
                </a:solidFill>
              </a:rPr>
              <a:t>mrsdeploy</a:t>
            </a:r>
            <a:endParaRPr lang="en-US" sz="4705" b="1" dirty="0">
              <a:solidFill>
                <a:schemeClr val="bg1"/>
              </a:solidFill>
            </a:endParaRP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28</a:t>
            </a:fld>
            <a:endParaRPr lang="en-US" sz="12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6C7BC9A-EEA8-4FDA-B628-1A8CC7041675}"/>
              </a:ext>
            </a:extLst>
          </p:cNvPr>
          <p:cNvSpPr txBox="1">
            <a:spLocks/>
          </p:cNvSpPr>
          <p:nvPr/>
        </p:nvSpPr>
        <p:spPr>
          <a:xfrm>
            <a:off x="789039" y="1657979"/>
            <a:ext cx="10515600" cy="4906944"/>
          </a:xfrm>
          <a:prstGeom prst="rect">
            <a:avLst/>
          </a:prstGeom>
        </p:spPr>
        <p:txBody>
          <a:bodyPr>
            <a:norm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576568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Azure Batch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29</a:t>
            </a:fld>
            <a:endParaRPr lang="en-US" sz="12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6C7BC9A-EEA8-4FDA-B628-1A8CC7041675}"/>
              </a:ext>
            </a:extLst>
          </p:cNvPr>
          <p:cNvSpPr txBox="1">
            <a:spLocks/>
          </p:cNvSpPr>
          <p:nvPr/>
        </p:nvSpPr>
        <p:spPr>
          <a:xfrm>
            <a:off x="789039" y="1657979"/>
            <a:ext cx="10515600" cy="4906944"/>
          </a:xfrm>
          <a:prstGeom prst="rect">
            <a:avLst/>
          </a:prstGeom>
        </p:spPr>
        <p:txBody>
          <a:bodyPr>
            <a:norm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23144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6555" y="289958"/>
            <a:ext cx="8251063" cy="899537"/>
          </a:xfrm>
        </p:spPr>
        <p:txBody>
          <a:bodyPr/>
          <a:lstStyle/>
          <a:p>
            <a:r>
              <a:rPr lang="en-US" sz="4705" b="1" dirty="0">
                <a:solidFill>
                  <a:schemeClr val="bg1"/>
                </a:solidFill>
              </a:rPr>
              <a:t>Tutorial Outline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66354" y="1625600"/>
            <a:ext cx="10598331" cy="432235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marR="0" lvl="0" indent="-336145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Introduction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[40 mins]</a:t>
            </a:r>
          </a:p>
          <a:p>
            <a:pPr lvl="1" indent="-336145">
              <a:lnSpc>
                <a:spcPct val="150000"/>
              </a:lnSpc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R language</a:t>
            </a:r>
          </a:p>
          <a:p>
            <a:pPr lvl="1" indent="-336145">
              <a:lnSpc>
                <a:spcPct val="150000"/>
              </a:lnSpc>
              <a:defRPr/>
            </a:pPr>
            <a:r>
              <a:rPr lang="en-US" sz="1300" dirty="0">
                <a:solidFill>
                  <a:srgbClr val="FFFFFF">
                    <a:lumMod val="65000"/>
                  </a:srgbClr>
                </a:solidFill>
                <a:latin typeface="Segoe UI"/>
              </a:rPr>
              <a:t>IDEs for R</a:t>
            </a:r>
          </a:p>
          <a:p>
            <a:pPr lvl="1" indent="-336145">
              <a:lnSpc>
                <a:spcPct val="150000"/>
              </a:lnSpc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Libraries most used</a:t>
            </a:r>
          </a:p>
          <a:p>
            <a:pPr marL="336145" marR="0" lvl="0" indent="-336145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R in the Cloud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[50 mins]</a:t>
            </a:r>
          </a:p>
          <a:p>
            <a:pPr marL="572691" marR="0" lvl="1" indent="-236546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lang="en-US" sz="1300" dirty="0">
                <a:solidFill>
                  <a:srgbClr val="FFFFFF">
                    <a:lumMod val="65000"/>
                  </a:srgbClr>
                </a:solidFill>
                <a:latin typeface="Segoe UI"/>
              </a:rPr>
              <a:t>Spark</a:t>
            </a:r>
          </a:p>
          <a:p>
            <a:pPr marL="572691" marR="0" lvl="1" indent="-236546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lang="en-US" sz="1300" dirty="0">
                <a:solidFill>
                  <a:srgbClr val="FFFFFF">
                    <a:lumMod val="65000"/>
                  </a:srgbClr>
                </a:solidFill>
                <a:latin typeface="Segoe UI"/>
              </a:rPr>
              <a:t>Azure Batch</a:t>
            </a:r>
          </a:p>
          <a:p>
            <a:pPr marL="572691" marR="0" lvl="1" indent="-236546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lang="en-US" sz="1300" dirty="0">
                <a:solidFill>
                  <a:srgbClr val="FFFFFF">
                    <a:lumMod val="65000"/>
                  </a:srgbClr>
                </a:solidFill>
                <a:latin typeface="Segoe UI"/>
              </a:rPr>
              <a:t>Remote execution (</a:t>
            </a:r>
            <a:r>
              <a:rPr lang="en-US" sz="1300" dirty="0" err="1">
                <a:solidFill>
                  <a:srgbClr val="FFFFFF">
                    <a:lumMod val="65000"/>
                  </a:srgbClr>
                </a:solidFill>
                <a:latin typeface="Segoe UI"/>
              </a:rPr>
              <a:t>mrsdeploy</a:t>
            </a:r>
            <a:r>
              <a:rPr lang="en-US" sz="1300" dirty="0">
                <a:solidFill>
                  <a:srgbClr val="FFFFFF">
                    <a:lumMod val="65000"/>
                  </a:srgbClr>
                </a:solidFill>
                <a:latin typeface="Segoe UI"/>
              </a:rPr>
              <a:t>)</a:t>
            </a:r>
          </a:p>
          <a:p>
            <a:pPr marL="336145" marR="0" lvl="0" indent="-336145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lang="en-US" sz="280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R operationalization </a:t>
            </a:r>
            <a:r>
              <a:rPr lang="en-US" sz="2800" dirty="0">
                <a:solidFill>
                  <a:srgbClr val="FFFFFF">
                    <a:lumMod val="65000"/>
                  </a:srgbClr>
                </a:solidFill>
                <a:latin typeface="Segoe UI"/>
              </a:rPr>
              <a:t>[50 mins]</a:t>
            </a:r>
          </a:p>
          <a:p>
            <a:pPr lvl="1" indent="-336145">
              <a:lnSpc>
                <a:spcPct val="150000"/>
              </a:lnSpc>
              <a:defRPr/>
            </a:pPr>
            <a:r>
              <a:rPr lang="en-US" sz="1300" dirty="0">
                <a:solidFill>
                  <a:srgbClr val="FFFFFF">
                    <a:lumMod val="65000"/>
                  </a:srgbClr>
                </a:solidFill>
                <a:latin typeface="Segoe UI"/>
              </a:rPr>
              <a:t>Azure ML</a:t>
            </a:r>
          </a:p>
          <a:p>
            <a:pPr lvl="1" indent="-336145">
              <a:lnSpc>
                <a:spcPct val="150000"/>
              </a:lnSpc>
              <a:defRPr/>
            </a:pPr>
            <a:r>
              <a:rPr lang="en-US" sz="1300" dirty="0">
                <a:solidFill>
                  <a:srgbClr val="FFFFFF">
                    <a:lumMod val="65000"/>
                  </a:srgbClr>
                </a:solidFill>
                <a:latin typeface="Segoe UI"/>
              </a:rPr>
              <a:t>R Server with SQL Server</a:t>
            </a:r>
          </a:p>
          <a:p>
            <a:pPr lvl="1" indent="-336145">
              <a:lnSpc>
                <a:spcPct val="150000"/>
              </a:lnSpc>
              <a:defRPr/>
            </a:pPr>
            <a:r>
              <a:rPr lang="en-US" sz="1300" dirty="0" err="1">
                <a:solidFill>
                  <a:srgbClr val="FFFFFF">
                    <a:lumMod val="65000"/>
                  </a:srgbClr>
                </a:solidFill>
                <a:latin typeface="Segoe UI"/>
              </a:rPr>
              <a:t>mrsdeploy</a:t>
            </a:r>
            <a:endParaRPr lang="en-US" sz="1300" dirty="0">
              <a:solidFill>
                <a:srgbClr val="FFFFFF">
                  <a:lumMod val="65000"/>
                </a:srgbClr>
              </a:solidFill>
              <a:latin typeface="Segoe U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41498" y="6076283"/>
            <a:ext cx="4953517" cy="50755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400"/>
              </a:spcAft>
              <a:buClr>
                <a:srgbClr val="A80000"/>
              </a:buClr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/>
                <a:ea typeface="Segoe UI Black" panose="020B0A02040204020203" pitchFamily="34" charset="0"/>
                <a:cs typeface="Segoe UI Black" panose="020B0A02040204020203" pitchFamily="34" charset="0"/>
              </a:rPr>
              <a:t>short break after each section ~ 5-10 mins</a:t>
            </a:r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26B77-004C-4522-ACB4-7F5D946771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4405100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26B77-004C-4522-ACB4-7F5D946771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cture containing building&#10;&#10;Description generated with very high confidence">
            <a:extLst>
              <a:ext uri="{FF2B5EF4-FFF2-40B4-BE49-F238E27FC236}">
                <a16:creationId xmlns:a16="http://schemas.microsoft.com/office/drawing/2014/main" id="{9E323C49-059B-4F4B-A6FB-EA1A37B11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12" y="5176773"/>
            <a:ext cx="5676190" cy="141904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B80C1E2-1252-4977-99D5-62D036CA6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183907"/>
            <a:ext cx="12191999" cy="942859"/>
          </a:xfrm>
        </p:spPr>
        <p:txBody>
          <a:bodyPr>
            <a:noAutofit/>
          </a:bodyPr>
          <a:lstStyle/>
          <a:p>
            <a:r>
              <a:rPr lang="en-US" sz="4800" spc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Hands on: </a:t>
            </a:r>
            <a:r>
              <a:rPr lang="en-US" sz="4800" spc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SparkR</a:t>
            </a:r>
            <a:r>
              <a:rPr lang="en-US" sz="4800" spc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and R Server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C2A235-A6DB-40E5-8188-CF5703E6BBAE}"/>
              </a:ext>
            </a:extLst>
          </p:cNvPr>
          <p:cNvSpPr/>
          <p:nvPr/>
        </p:nvSpPr>
        <p:spPr>
          <a:xfrm>
            <a:off x="9614597" y="6009439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Presenter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0EBD82-9C34-45B4-84AF-74ACC14805C0}"/>
              </a:ext>
            </a:extLst>
          </p:cNvPr>
          <p:cNvSpPr/>
          <p:nvPr/>
        </p:nvSpPr>
        <p:spPr>
          <a:xfrm>
            <a:off x="4345354" y="3126766"/>
            <a:ext cx="6096000" cy="355162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indent="-33614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300" dirty="0">
                <a:solidFill>
                  <a:srgbClr val="FFFFFF">
                    <a:lumMod val="65000"/>
                  </a:srgbClr>
                </a:solidFill>
              </a:rPr>
              <a:t>Airline delay prediction demo</a:t>
            </a:r>
          </a:p>
        </p:txBody>
      </p:sp>
    </p:spTree>
    <p:extLst>
      <p:ext uri="{BB962C8B-B14F-4D97-AF65-F5344CB8AC3E}">
        <p14:creationId xmlns:p14="http://schemas.microsoft.com/office/powerpoint/2010/main" val="40082566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35065" y="1689190"/>
            <a:ext cx="4261399" cy="144808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2941"/>
              </a:spcBef>
            </a:pPr>
            <a:r>
              <a:rPr lang="en-US" sz="2745" b="1" dirty="0"/>
              <a:t>Prepare</a:t>
            </a:r>
            <a:r>
              <a:rPr lang="en-US" sz="2745" dirty="0"/>
              <a:t>:  Assemble, cleanse, profile and transform diverse data relevant to the subject.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23595" y="4291868"/>
            <a:ext cx="10301126" cy="1238603"/>
            <a:chOff x="49037" y="2658138"/>
            <a:chExt cx="8518217" cy="1024227"/>
          </a:xfrm>
        </p:grpSpPr>
        <p:sp>
          <p:nvSpPr>
            <p:cNvPr id="12" name="Chevron 11"/>
            <p:cNvSpPr/>
            <p:nvPr/>
          </p:nvSpPr>
          <p:spPr>
            <a:xfrm>
              <a:off x="5696464" y="2678223"/>
              <a:ext cx="2870790" cy="984058"/>
            </a:xfrm>
            <a:prstGeom prst="chevron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1"/>
            <a:lstStyle/>
            <a:p>
              <a:pPr marL="0" marR="0" lvl="0" indent="0" algn="l" defTabSz="91333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53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Operationalize</a:t>
              </a:r>
            </a:p>
          </p:txBody>
        </p:sp>
        <p:cxnSp>
          <p:nvCxnSpPr>
            <p:cNvPr id="13" name="Elbow Connector 12"/>
            <p:cNvCxnSpPr>
              <a:stCxn id="19" idx="3"/>
            </p:cNvCxnSpPr>
            <p:nvPr/>
          </p:nvCxnSpPr>
          <p:spPr>
            <a:xfrm flipV="1">
              <a:off x="5457434" y="3172670"/>
              <a:ext cx="591039" cy="3471"/>
            </a:xfrm>
            <a:prstGeom prst="bentConnector3">
              <a:avLst>
                <a:gd name="adj1" fmla="val 50000"/>
              </a:avLst>
            </a:prstGeom>
            <a:ln w="381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/>
            <p:cNvGrpSpPr/>
            <p:nvPr/>
          </p:nvGrpSpPr>
          <p:grpSpPr>
            <a:xfrm>
              <a:off x="2367396" y="2669916"/>
              <a:ext cx="3090038" cy="1012449"/>
              <a:chOff x="6574957" y="2796363"/>
              <a:chExt cx="3090038" cy="1012449"/>
            </a:xfrm>
            <a:solidFill>
              <a:srgbClr val="00B050"/>
            </a:solidFill>
          </p:grpSpPr>
          <p:sp>
            <p:nvSpPr>
              <p:cNvPr id="19" name="Chevron 18"/>
              <p:cNvSpPr/>
              <p:nvPr/>
            </p:nvSpPr>
            <p:spPr>
              <a:xfrm>
                <a:off x="6996223" y="2796363"/>
                <a:ext cx="2668772" cy="1012449"/>
              </a:xfrm>
              <a:prstGeom prst="chevr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1"/>
              <a:lstStyle/>
              <a:p>
                <a:pPr marL="0" marR="0" lvl="0" indent="0" algn="l" defTabSz="91333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353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Model</a:t>
                </a:r>
              </a:p>
            </p:txBody>
          </p:sp>
          <p:cxnSp>
            <p:nvCxnSpPr>
              <p:cNvPr id="20" name="Elbow Connector 19"/>
              <p:cNvCxnSpPr>
                <a:stCxn id="17" idx="3"/>
              </p:cNvCxnSpPr>
              <p:nvPr/>
            </p:nvCxnSpPr>
            <p:spPr>
              <a:xfrm flipV="1">
                <a:off x="6574957" y="3290127"/>
                <a:ext cx="614560" cy="683"/>
              </a:xfrm>
              <a:prstGeom prst="bentConnector3">
                <a:avLst>
                  <a:gd name="adj1" fmla="val 50000"/>
                </a:avLst>
              </a:prstGeom>
              <a:grpFill/>
              <a:ln w="3810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49037" y="2658138"/>
              <a:ext cx="2318359" cy="1012449"/>
              <a:chOff x="49037" y="2796363"/>
              <a:chExt cx="2318359" cy="1012449"/>
            </a:xfrm>
          </p:grpSpPr>
          <p:sp>
            <p:nvSpPr>
              <p:cNvPr id="17" name="Chevron 16"/>
              <p:cNvSpPr/>
              <p:nvPr/>
            </p:nvSpPr>
            <p:spPr>
              <a:xfrm>
                <a:off x="308044" y="2796363"/>
                <a:ext cx="2059352" cy="1012449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 anchorCtr="1"/>
              <a:lstStyle/>
              <a:p>
                <a:pPr marL="0" marR="0" lvl="0" indent="0" algn="l" defTabSz="91333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353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Prepare</a:t>
                </a:r>
              </a:p>
            </p:txBody>
          </p:sp>
          <p:cxnSp>
            <p:nvCxnSpPr>
              <p:cNvPr id="18" name="Elbow Connector 17"/>
              <p:cNvCxnSpPr/>
              <p:nvPr/>
            </p:nvCxnSpPr>
            <p:spPr>
              <a:xfrm>
                <a:off x="49037" y="3301905"/>
                <a:ext cx="558558" cy="682"/>
              </a:xfrm>
              <a:prstGeom prst="bentConnector3">
                <a:avLst>
                  <a:gd name="adj1" fmla="val 50000"/>
                </a:avLst>
              </a:prstGeom>
              <a:ln w="38100" cmpd="sng">
                <a:solidFill>
                  <a:schemeClr val="tx1">
                    <a:lumMod val="65000"/>
                  </a:schemeClr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Elbow Connector 15"/>
            <p:cNvCxnSpPr>
              <a:stCxn id="12" idx="3"/>
              <a:endCxn id="17" idx="2"/>
            </p:cNvCxnSpPr>
            <p:nvPr/>
          </p:nvCxnSpPr>
          <p:spPr>
            <a:xfrm flipH="1">
              <a:off x="1084608" y="3170252"/>
              <a:ext cx="7482646" cy="500335"/>
            </a:xfrm>
            <a:prstGeom prst="bentConnector4">
              <a:avLst>
                <a:gd name="adj1" fmla="val -5953"/>
                <a:gd name="adj2" fmla="val 204466"/>
              </a:avLst>
            </a:prstGeom>
            <a:ln w="381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 Placeholder 2"/>
          <p:cNvSpPr txBox="1">
            <a:spLocks/>
          </p:cNvSpPr>
          <p:nvPr/>
        </p:nvSpPr>
        <p:spPr>
          <a:xfrm>
            <a:off x="4047229" y="1689191"/>
            <a:ext cx="3708186" cy="2335140"/>
          </a:xfrm>
          <a:prstGeom prst="rect">
            <a:avLst/>
          </a:prstGeom>
        </p:spPr>
        <p:txBody>
          <a:bodyPr vert="horz" wrap="square" lIns="143407" tIns="89630" rIns="143407" bIns="8963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2941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745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Model</a:t>
            </a: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:  Use statistical and machine learning algorithms to build classifiers and regression models</a:t>
            </a:r>
          </a:p>
        </p:txBody>
      </p:sp>
      <p:sp>
        <p:nvSpPr>
          <p:cNvPr id="22" name="Text Placeholder 2"/>
          <p:cNvSpPr txBox="1">
            <a:spLocks/>
          </p:cNvSpPr>
          <p:nvPr/>
        </p:nvSpPr>
        <p:spPr>
          <a:xfrm>
            <a:off x="7878744" y="1689191"/>
            <a:ext cx="4261399" cy="1904314"/>
          </a:xfrm>
          <a:prstGeom prst="rect">
            <a:avLst/>
          </a:prstGeom>
        </p:spPr>
        <p:txBody>
          <a:bodyPr vert="horz" wrap="square" lIns="143407" tIns="89630" rIns="143407" bIns="8963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2941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745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Operationalize</a:t>
            </a: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:  Make </a:t>
            </a: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predictions and visualizations to support business applications</a:t>
            </a:r>
          </a:p>
        </p:txBody>
      </p:sp>
      <p:pic>
        <p:nvPicPr>
          <p:cNvPr id="4" name="tmp890F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end="66.435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867474" y="100563"/>
            <a:ext cx="224074" cy="224074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 bwMode="auto">
          <a:xfrm flipV="1">
            <a:off x="866" y="973"/>
            <a:ext cx="12190271" cy="139424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080" marR="0" lvl="0" indent="-336080" algn="ctr" defTabSz="91392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Title 2"/>
          <p:cNvSpPr>
            <a:spLocks noGrp="1"/>
          </p:cNvSpPr>
          <p:nvPr>
            <p:ph type="title" idx="4294967295"/>
          </p:nvPr>
        </p:nvSpPr>
        <p:spPr>
          <a:xfrm>
            <a:off x="227387" y="290404"/>
            <a:ext cx="11653425" cy="899409"/>
          </a:xfrm>
        </p:spPr>
        <p:txBody>
          <a:bodyPr/>
          <a:lstStyle/>
          <a:p>
            <a:r>
              <a:rPr lang="en-US" sz="4704" dirty="0">
                <a:solidFill>
                  <a:schemeClr val="bg1"/>
                </a:solidFill>
              </a:rPr>
              <a:t>Typical advanced analytics lifecycle</a:t>
            </a:r>
          </a:p>
        </p:txBody>
      </p:sp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13216371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0066" y="1113565"/>
            <a:ext cx="11651870" cy="4151166"/>
          </a:xfrm>
        </p:spPr>
        <p:txBody>
          <a:bodyPr/>
          <a:lstStyle/>
          <a:p>
            <a:pPr lvl="0">
              <a:lnSpc>
                <a:spcPct val="200000"/>
              </a:lnSpc>
            </a:pPr>
            <a:r>
              <a:rPr lang="en-US" dirty="0"/>
              <a:t>Clean/Join – Using </a:t>
            </a:r>
            <a:r>
              <a:rPr lang="en-US" dirty="0" err="1"/>
              <a:t>SparkR</a:t>
            </a:r>
            <a:r>
              <a:rPr lang="en-US" dirty="0"/>
              <a:t> from R Server</a:t>
            </a:r>
          </a:p>
          <a:p>
            <a:pPr lvl="0">
              <a:lnSpc>
                <a:spcPct val="200000"/>
              </a:lnSpc>
            </a:pPr>
            <a:r>
              <a:rPr lang="en-US" dirty="0"/>
              <a:t>Train/Score/Evaluate – Scalable R Server functions</a:t>
            </a:r>
          </a:p>
          <a:p>
            <a:pPr lvl="0">
              <a:lnSpc>
                <a:spcPct val="200000"/>
              </a:lnSpc>
            </a:pPr>
            <a:r>
              <a:rPr lang="en-US" dirty="0"/>
              <a:t>Deploy/Consume – Using </a:t>
            </a:r>
            <a:r>
              <a:rPr lang="en-US" dirty="0" err="1"/>
              <a:t>mrsdeploy</a:t>
            </a:r>
            <a:r>
              <a:rPr lang="en-US" dirty="0"/>
              <a:t> from R Server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Arrival Delay Prediction Demo</a:t>
            </a:r>
          </a:p>
        </p:txBody>
      </p:sp>
    </p:spTree>
    <p:extLst>
      <p:ext uri="{BB962C8B-B14F-4D97-AF65-F5344CB8AC3E}">
        <p14:creationId xmlns:p14="http://schemas.microsoft.com/office/powerpoint/2010/main" val="334776864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0066" y="1113566"/>
            <a:ext cx="11651870" cy="5237226"/>
          </a:xfrm>
        </p:spPr>
        <p:txBody>
          <a:bodyPr/>
          <a:lstStyle/>
          <a:p>
            <a:r>
              <a:rPr lang="en-US" dirty="0"/>
              <a:t>Passenger flight on-time performance data from the US Department of Transportation’s </a:t>
            </a:r>
            <a:r>
              <a:rPr lang="en-US" dirty="0" err="1"/>
              <a:t>TranStats</a:t>
            </a:r>
            <a:r>
              <a:rPr lang="en-US" dirty="0"/>
              <a:t> data collection</a:t>
            </a:r>
          </a:p>
          <a:p>
            <a:r>
              <a:rPr lang="en-US" dirty="0"/>
              <a:t>&gt;20 years of data</a:t>
            </a:r>
          </a:p>
          <a:p>
            <a:r>
              <a:rPr lang="en-US" dirty="0"/>
              <a:t>300+ Airports</a:t>
            </a:r>
          </a:p>
          <a:p>
            <a:r>
              <a:rPr lang="en-US" dirty="0"/>
              <a:t>Every carrier, every commercial flight</a:t>
            </a:r>
          </a:p>
          <a:p>
            <a:r>
              <a:rPr lang="en-US" dirty="0">
                <a:hlinkClick r:id="rId3"/>
              </a:rPr>
              <a:t>http://www.transtats.bts.gov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data set</a:t>
            </a:r>
          </a:p>
        </p:txBody>
      </p:sp>
    </p:spTree>
    <p:extLst>
      <p:ext uri="{BB962C8B-B14F-4D97-AF65-F5344CB8AC3E}">
        <p14:creationId xmlns:p14="http://schemas.microsoft.com/office/powerpoint/2010/main" val="251235721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0066" y="1113565"/>
            <a:ext cx="11651870" cy="4035788"/>
          </a:xfrm>
        </p:spPr>
        <p:txBody>
          <a:bodyPr/>
          <a:lstStyle/>
          <a:p>
            <a:r>
              <a:rPr lang="en-US" dirty="0"/>
              <a:t>Hourly land-based weather observations from NOAA</a:t>
            </a:r>
          </a:p>
          <a:p>
            <a:r>
              <a:rPr lang="en-US" dirty="0"/>
              <a:t>&gt; 2,000 weather stations</a:t>
            </a:r>
          </a:p>
          <a:p>
            <a:r>
              <a:rPr lang="en-US" dirty="0">
                <a:hlinkClick r:id="rId2"/>
              </a:rPr>
              <a:t>http://www.ncdc.noaa.gov/orders/qclcd/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data set</a:t>
            </a:r>
          </a:p>
        </p:txBody>
      </p:sp>
    </p:spTree>
    <p:extLst>
      <p:ext uri="{BB962C8B-B14F-4D97-AF65-F5344CB8AC3E}">
        <p14:creationId xmlns:p14="http://schemas.microsoft.com/office/powerpoint/2010/main" val="309741216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and Join using </a:t>
            </a:r>
            <a:r>
              <a:rPr lang="en-US" dirty="0" err="1"/>
              <a:t>SparkR</a:t>
            </a:r>
            <a:r>
              <a:rPr lang="en-US" dirty="0"/>
              <a:t> in R Server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9338" t="33122" r="25300" b="19230"/>
          <a:stretch/>
        </p:blipFill>
        <p:spPr>
          <a:xfrm>
            <a:off x="2822005" y="1902760"/>
            <a:ext cx="6549547" cy="3502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9711696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Train, Score, and Evaluate using R Server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950" t="32145" r="21028" b="20684"/>
          <a:stretch/>
        </p:blipFill>
        <p:spPr>
          <a:xfrm>
            <a:off x="2155548" y="1734797"/>
            <a:ext cx="7882458" cy="3585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983483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26B77-004C-4522-ACB4-7F5D946771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cture containing building&#10;&#10;Description generated with very high confidence">
            <a:extLst>
              <a:ext uri="{FF2B5EF4-FFF2-40B4-BE49-F238E27FC236}">
                <a16:creationId xmlns:a16="http://schemas.microsoft.com/office/drawing/2014/main" id="{9E323C49-059B-4F4B-A6FB-EA1A37B11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12" y="5176773"/>
            <a:ext cx="5676190" cy="141904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B80C1E2-1252-4977-99D5-62D036CA6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183907"/>
            <a:ext cx="12191999" cy="942859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R operationalization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C2A235-A6DB-40E5-8188-CF5703E6BBAE}"/>
              </a:ext>
            </a:extLst>
          </p:cNvPr>
          <p:cNvSpPr/>
          <p:nvPr/>
        </p:nvSpPr>
        <p:spPr>
          <a:xfrm>
            <a:off x="9614597" y="6009439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Presenter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65AE7F-FB52-4319-BC09-CDB3CDE64287}"/>
              </a:ext>
            </a:extLst>
          </p:cNvPr>
          <p:cNvSpPr/>
          <p:nvPr/>
        </p:nvSpPr>
        <p:spPr>
          <a:xfrm>
            <a:off x="4345354" y="3126766"/>
            <a:ext cx="6096000" cy="992579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indent="-33614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300" dirty="0">
                <a:solidFill>
                  <a:srgbClr val="FFFFFF">
                    <a:lumMod val="65000"/>
                  </a:srgbClr>
                </a:solidFill>
              </a:rPr>
              <a:t>Azure ML</a:t>
            </a:r>
          </a:p>
          <a:p>
            <a:pPr lvl="1" indent="-33614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300" dirty="0">
                <a:solidFill>
                  <a:srgbClr val="FFFFFF">
                    <a:lumMod val="65000"/>
                  </a:srgbClr>
                </a:solidFill>
              </a:rPr>
              <a:t>R Server with SQL Server</a:t>
            </a:r>
          </a:p>
          <a:p>
            <a:pPr lvl="1" indent="-33614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300" dirty="0" err="1">
                <a:solidFill>
                  <a:srgbClr val="FFFFFF">
                    <a:lumMod val="65000"/>
                  </a:srgbClr>
                </a:solidFill>
              </a:rPr>
              <a:t>mrsdeploy</a:t>
            </a:r>
            <a:endParaRPr lang="en-US" sz="1300" dirty="0">
              <a:solidFill>
                <a:srgbClr val="FFFFFF">
                  <a:lumMod val="6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7579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629908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Azure ML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576388"/>
            <a:ext cx="10515600" cy="3310889"/>
          </a:xfrm>
          <a:prstGeom prst="rect">
            <a:avLst/>
          </a:prstGeom>
        </p:spPr>
        <p:txBody>
          <a:bodyPr>
            <a:norm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lvl="1" indent="-336145"/>
            <a:endParaRPr lang="en-US" sz="2400" i="1" dirty="0">
              <a:cs typeface="ＭＳ Ｐゴシック" charset="0"/>
            </a:endParaRPr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38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44533434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629908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SQL Server R Services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576388"/>
            <a:ext cx="10515600" cy="3310889"/>
          </a:xfrm>
          <a:prstGeom prst="rect">
            <a:avLst/>
          </a:prstGeom>
        </p:spPr>
        <p:txBody>
          <a:bodyPr>
            <a:norm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lvl="1" indent="-336145"/>
            <a:endParaRPr lang="en-US" sz="2400" i="1" dirty="0">
              <a:cs typeface="ＭＳ Ｐゴシック" charset="0"/>
            </a:endParaRPr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39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3507421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26B77-004C-4522-ACB4-7F5D946771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cture containing building&#10;&#10;Description generated with very high confidence">
            <a:extLst>
              <a:ext uri="{FF2B5EF4-FFF2-40B4-BE49-F238E27FC236}">
                <a16:creationId xmlns:a16="http://schemas.microsoft.com/office/drawing/2014/main" id="{9E323C49-059B-4F4B-A6FB-EA1A37B11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12" y="5176773"/>
            <a:ext cx="5676190" cy="141904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B80C1E2-1252-4977-99D5-62D036CA6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183907"/>
            <a:ext cx="12191999" cy="942859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C2A235-A6DB-40E5-8188-CF5703E6BBAE}"/>
              </a:ext>
            </a:extLst>
          </p:cNvPr>
          <p:cNvSpPr/>
          <p:nvPr/>
        </p:nvSpPr>
        <p:spPr>
          <a:xfrm>
            <a:off x="9614597" y="6009439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Presenter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65AE7F-FB52-4319-BC09-CDB3CDE64287}"/>
              </a:ext>
            </a:extLst>
          </p:cNvPr>
          <p:cNvSpPr/>
          <p:nvPr/>
        </p:nvSpPr>
        <p:spPr>
          <a:xfrm>
            <a:off x="4900246" y="3018681"/>
            <a:ext cx="6096000" cy="992579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indent="-33614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300" dirty="0">
                <a:solidFill>
                  <a:srgbClr val="FFFFFF">
                    <a:lumMod val="65000"/>
                  </a:srgbClr>
                </a:solidFill>
                <a:ea typeface="ＭＳ Ｐゴシック" charset="0"/>
              </a:rPr>
              <a:t>R language</a:t>
            </a:r>
          </a:p>
          <a:p>
            <a:pPr lvl="1" indent="-33614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300" dirty="0">
                <a:solidFill>
                  <a:srgbClr val="FFFFFF">
                    <a:lumMod val="65000"/>
                  </a:srgbClr>
                </a:solidFill>
              </a:rPr>
              <a:t>IDEs for R</a:t>
            </a:r>
          </a:p>
          <a:p>
            <a:pPr lvl="1" indent="-33614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300" dirty="0">
                <a:solidFill>
                  <a:srgbClr val="FFFFFF">
                    <a:lumMod val="65000"/>
                  </a:srgbClr>
                </a:solidFill>
                <a:ea typeface="ＭＳ Ｐゴシック" charset="0"/>
              </a:rPr>
              <a:t>Libraries most used</a:t>
            </a:r>
          </a:p>
        </p:txBody>
      </p:sp>
    </p:spTree>
    <p:extLst>
      <p:ext uri="{BB962C8B-B14F-4D97-AF65-F5344CB8AC3E}">
        <p14:creationId xmlns:p14="http://schemas.microsoft.com/office/powerpoint/2010/main" val="1165259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 bwMode="auto">
          <a:xfrm flipV="1">
            <a:off x="0" y="376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chemeClr val="bg1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565" y="18828"/>
            <a:ext cx="11655078" cy="899665"/>
          </a:xfrm>
        </p:spPr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Microsoft R Server: </a:t>
            </a:r>
            <a:r>
              <a:rPr lang="en-US" sz="4400" dirty="0" err="1">
                <a:solidFill>
                  <a:schemeClr val="bg1"/>
                </a:solidFill>
              </a:rPr>
              <a:t>mrsdeploy</a:t>
            </a:r>
            <a:endParaRPr lang="en-US" sz="4400" dirty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27479" y="1450359"/>
            <a:ext cx="11354946" cy="5383339"/>
            <a:chOff x="427479" y="957199"/>
            <a:chExt cx="11418822" cy="5904344"/>
          </a:xfrm>
        </p:grpSpPr>
        <p:grpSp>
          <p:nvGrpSpPr>
            <p:cNvPr id="45" name="Group 44"/>
            <p:cNvGrpSpPr/>
            <p:nvPr/>
          </p:nvGrpSpPr>
          <p:grpSpPr>
            <a:xfrm>
              <a:off x="427479" y="2078882"/>
              <a:ext cx="1138238" cy="916536"/>
              <a:chOff x="1" y="770872"/>
              <a:chExt cx="1219200" cy="981728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1" y="1404235"/>
                <a:ext cx="1219200" cy="3483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931881"/>
                <a:r>
                  <a:rPr lang="en-US" sz="1400" b="1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Data Scientist</a:t>
                </a:r>
              </a:p>
            </p:txBody>
          </p:sp>
          <p:grpSp>
            <p:nvGrpSpPr>
              <p:cNvPr id="47" name="Group 46"/>
              <p:cNvGrpSpPr>
                <a:grpSpLocks noChangeAspect="1"/>
              </p:cNvGrpSpPr>
              <p:nvPr/>
            </p:nvGrpSpPr>
            <p:grpSpPr>
              <a:xfrm>
                <a:off x="243002" y="770872"/>
                <a:ext cx="564718" cy="522569"/>
                <a:chOff x="5809310" y="1674658"/>
                <a:chExt cx="4585732" cy="4226967"/>
              </a:xfrm>
              <a:solidFill>
                <a:srgbClr val="505050">
                  <a:lumMod val="50000"/>
                </a:srgbClr>
              </a:solidFill>
            </p:grpSpPr>
            <p:sp>
              <p:nvSpPr>
                <p:cNvPr id="48" name="Oval 47"/>
                <p:cNvSpPr/>
                <p:nvPr/>
              </p:nvSpPr>
              <p:spPr>
                <a:xfrm>
                  <a:off x="6881217" y="1674658"/>
                  <a:ext cx="2210082" cy="2210082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9" name="Freeform 48"/>
                <p:cNvSpPr/>
                <p:nvPr/>
              </p:nvSpPr>
              <p:spPr>
                <a:xfrm>
                  <a:off x="5809310" y="3984172"/>
                  <a:ext cx="3316029" cy="1917453"/>
                </a:xfrm>
                <a:custGeom>
                  <a:avLst/>
                  <a:gdLst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827176 w 3331029"/>
                    <a:gd name="connsiteY13" fmla="*/ 279918 h 1912775"/>
                    <a:gd name="connsiteX14" fmla="*/ 2528596 w 3331029"/>
                    <a:gd name="connsiteY14" fmla="*/ 1212980 h 1912775"/>
                    <a:gd name="connsiteX15" fmla="*/ 2258008 w 3331029"/>
                    <a:gd name="connsiteY15" fmla="*/ 1716833 h 1912775"/>
                    <a:gd name="connsiteX16" fmla="*/ 2164702 w 3331029"/>
                    <a:gd name="connsiteY16" fmla="*/ 1782147 h 1912775"/>
                    <a:gd name="connsiteX17" fmla="*/ 1968760 w 3331029"/>
                    <a:gd name="connsiteY17" fmla="*/ 1446245 h 1912775"/>
                    <a:gd name="connsiteX18" fmla="*/ 1688841 w 3331029"/>
                    <a:gd name="connsiteY18" fmla="*/ 886408 h 1912775"/>
                    <a:gd name="connsiteX19" fmla="*/ 1558213 w 3331029"/>
                    <a:gd name="connsiteY19" fmla="*/ 457200 h 1912775"/>
                    <a:gd name="connsiteX20" fmla="*/ 1418253 w 3331029"/>
                    <a:gd name="connsiteY20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827176 w 3331029"/>
                    <a:gd name="connsiteY13" fmla="*/ 279918 h 1912775"/>
                    <a:gd name="connsiteX14" fmla="*/ 2528596 w 3331029"/>
                    <a:gd name="connsiteY14" fmla="*/ 1212980 h 1912775"/>
                    <a:gd name="connsiteX15" fmla="*/ 2164702 w 3331029"/>
                    <a:gd name="connsiteY15" fmla="*/ 1782147 h 1912775"/>
                    <a:gd name="connsiteX16" fmla="*/ 1968760 w 3331029"/>
                    <a:gd name="connsiteY16" fmla="*/ 1446245 h 1912775"/>
                    <a:gd name="connsiteX17" fmla="*/ 1688841 w 3331029"/>
                    <a:gd name="connsiteY17" fmla="*/ 886408 h 1912775"/>
                    <a:gd name="connsiteX18" fmla="*/ 1558213 w 3331029"/>
                    <a:gd name="connsiteY18" fmla="*/ 457200 h 1912775"/>
                    <a:gd name="connsiteX19" fmla="*/ 1418253 w 3331029"/>
                    <a:gd name="connsiteY19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827176 w 3331029"/>
                    <a:gd name="connsiteY13" fmla="*/ 279918 h 1912775"/>
                    <a:gd name="connsiteX14" fmla="*/ 2164702 w 3331029"/>
                    <a:gd name="connsiteY14" fmla="*/ 1782147 h 1912775"/>
                    <a:gd name="connsiteX15" fmla="*/ 1968760 w 3331029"/>
                    <a:gd name="connsiteY15" fmla="*/ 1446245 h 1912775"/>
                    <a:gd name="connsiteX16" fmla="*/ 1688841 w 3331029"/>
                    <a:gd name="connsiteY16" fmla="*/ 886408 h 1912775"/>
                    <a:gd name="connsiteX17" fmla="*/ 1558213 w 3331029"/>
                    <a:gd name="connsiteY17" fmla="*/ 457200 h 1912775"/>
                    <a:gd name="connsiteX18" fmla="*/ 1418253 w 3331029"/>
                    <a:gd name="connsiteY18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968760 w 3331029"/>
                    <a:gd name="connsiteY14" fmla="*/ 1446245 h 1912775"/>
                    <a:gd name="connsiteX15" fmla="*/ 1688841 w 3331029"/>
                    <a:gd name="connsiteY15" fmla="*/ 886408 h 1912775"/>
                    <a:gd name="connsiteX16" fmla="*/ 1558213 w 3331029"/>
                    <a:gd name="connsiteY16" fmla="*/ 457200 h 1912775"/>
                    <a:gd name="connsiteX17" fmla="*/ 1418253 w 3331029"/>
                    <a:gd name="connsiteY17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968760 w 3331029"/>
                    <a:gd name="connsiteY14" fmla="*/ 1446245 h 1912775"/>
                    <a:gd name="connsiteX15" fmla="*/ 1688841 w 3331029"/>
                    <a:gd name="connsiteY15" fmla="*/ 886408 h 1912775"/>
                    <a:gd name="connsiteX16" fmla="*/ 1418253 w 3331029"/>
                    <a:gd name="connsiteY16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968760 w 3331029"/>
                    <a:gd name="connsiteY14" fmla="*/ 1446245 h 1912775"/>
                    <a:gd name="connsiteX15" fmla="*/ 1418253 w 3331029"/>
                    <a:gd name="connsiteY15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36914 w 3331029"/>
                    <a:gd name="connsiteY0" fmla="*/ 0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36914 w 3331029"/>
                    <a:gd name="connsiteY14" fmla="*/ 0 h 1912775"/>
                    <a:gd name="connsiteX0" fmla="*/ 1436914 w 3331029"/>
                    <a:gd name="connsiteY0" fmla="*/ 0 h 1912775"/>
                    <a:gd name="connsiteX1" fmla="*/ 223935 w 3331029"/>
                    <a:gd name="connsiteY1" fmla="*/ 699796 h 1912775"/>
                    <a:gd name="connsiteX2" fmla="*/ 130629 w 3331029"/>
                    <a:gd name="connsiteY2" fmla="*/ 989045 h 1912775"/>
                    <a:gd name="connsiteX3" fmla="*/ 0 w 3331029"/>
                    <a:gd name="connsiteY3" fmla="*/ 1614196 h 1912775"/>
                    <a:gd name="connsiteX4" fmla="*/ 746449 w 3331029"/>
                    <a:gd name="connsiteY4" fmla="*/ 1828800 h 1912775"/>
                    <a:gd name="connsiteX5" fmla="*/ 1735494 w 3331029"/>
                    <a:gd name="connsiteY5" fmla="*/ 1912775 h 1912775"/>
                    <a:gd name="connsiteX6" fmla="*/ 2948474 w 3331029"/>
                    <a:gd name="connsiteY6" fmla="*/ 1884784 h 1912775"/>
                    <a:gd name="connsiteX7" fmla="*/ 2901821 w 3331029"/>
                    <a:gd name="connsiteY7" fmla="*/ 1772816 h 1912775"/>
                    <a:gd name="connsiteX8" fmla="*/ 3247053 w 3331029"/>
                    <a:gd name="connsiteY8" fmla="*/ 783771 h 1912775"/>
                    <a:gd name="connsiteX9" fmla="*/ 3331029 w 3331029"/>
                    <a:gd name="connsiteY9" fmla="*/ 513184 h 1912775"/>
                    <a:gd name="connsiteX10" fmla="*/ 3331029 w 3331029"/>
                    <a:gd name="connsiteY10" fmla="*/ 158620 h 1912775"/>
                    <a:gd name="connsiteX11" fmla="*/ 2911151 w 3331029"/>
                    <a:gd name="connsiteY11" fmla="*/ 0 h 1912775"/>
                    <a:gd name="connsiteX12" fmla="*/ 2164702 w 3331029"/>
                    <a:gd name="connsiteY12" fmla="*/ 1782147 h 1912775"/>
                    <a:gd name="connsiteX13" fmla="*/ 1436914 w 3331029"/>
                    <a:gd name="connsiteY13" fmla="*/ 0 h 1912775"/>
                    <a:gd name="connsiteX0" fmla="*/ 1436914 w 3331029"/>
                    <a:gd name="connsiteY0" fmla="*/ 0 h 1912775"/>
                    <a:gd name="connsiteX1" fmla="*/ 130629 w 3331029"/>
                    <a:gd name="connsiteY1" fmla="*/ 989045 h 1912775"/>
                    <a:gd name="connsiteX2" fmla="*/ 0 w 3331029"/>
                    <a:gd name="connsiteY2" fmla="*/ 1614196 h 1912775"/>
                    <a:gd name="connsiteX3" fmla="*/ 746449 w 3331029"/>
                    <a:gd name="connsiteY3" fmla="*/ 1828800 h 1912775"/>
                    <a:gd name="connsiteX4" fmla="*/ 1735494 w 3331029"/>
                    <a:gd name="connsiteY4" fmla="*/ 1912775 h 1912775"/>
                    <a:gd name="connsiteX5" fmla="*/ 2948474 w 3331029"/>
                    <a:gd name="connsiteY5" fmla="*/ 1884784 h 1912775"/>
                    <a:gd name="connsiteX6" fmla="*/ 2901821 w 3331029"/>
                    <a:gd name="connsiteY6" fmla="*/ 1772816 h 1912775"/>
                    <a:gd name="connsiteX7" fmla="*/ 3247053 w 3331029"/>
                    <a:gd name="connsiteY7" fmla="*/ 783771 h 1912775"/>
                    <a:gd name="connsiteX8" fmla="*/ 3331029 w 3331029"/>
                    <a:gd name="connsiteY8" fmla="*/ 513184 h 1912775"/>
                    <a:gd name="connsiteX9" fmla="*/ 3331029 w 3331029"/>
                    <a:gd name="connsiteY9" fmla="*/ 158620 h 1912775"/>
                    <a:gd name="connsiteX10" fmla="*/ 2911151 w 3331029"/>
                    <a:gd name="connsiteY10" fmla="*/ 0 h 1912775"/>
                    <a:gd name="connsiteX11" fmla="*/ 2164702 w 3331029"/>
                    <a:gd name="connsiteY11" fmla="*/ 1782147 h 1912775"/>
                    <a:gd name="connsiteX12" fmla="*/ 1436914 w 3331029"/>
                    <a:gd name="connsiteY12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1735494 w 3331029"/>
                    <a:gd name="connsiteY2" fmla="*/ 1912775 h 1912775"/>
                    <a:gd name="connsiteX3" fmla="*/ 2948474 w 3331029"/>
                    <a:gd name="connsiteY3" fmla="*/ 1884784 h 1912775"/>
                    <a:gd name="connsiteX4" fmla="*/ 2901821 w 3331029"/>
                    <a:gd name="connsiteY4" fmla="*/ 1772816 h 1912775"/>
                    <a:gd name="connsiteX5" fmla="*/ 3247053 w 3331029"/>
                    <a:gd name="connsiteY5" fmla="*/ 783771 h 1912775"/>
                    <a:gd name="connsiteX6" fmla="*/ 3331029 w 3331029"/>
                    <a:gd name="connsiteY6" fmla="*/ 513184 h 1912775"/>
                    <a:gd name="connsiteX7" fmla="*/ 3331029 w 3331029"/>
                    <a:gd name="connsiteY7" fmla="*/ 158620 h 1912775"/>
                    <a:gd name="connsiteX8" fmla="*/ 2911151 w 3331029"/>
                    <a:gd name="connsiteY8" fmla="*/ 0 h 1912775"/>
                    <a:gd name="connsiteX9" fmla="*/ 2164702 w 3331029"/>
                    <a:gd name="connsiteY9" fmla="*/ 1782147 h 1912775"/>
                    <a:gd name="connsiteX10" fmla="*/ 1436914 w 3331029"/>
                    <a:gd name="connsiteY10" fmla="*/ 0 h 1912775"/>
                    <a:gd name="connsiteX0" fmla="*/ 1436914 w 3331029"/>
                    <a:gd name="connsiteY0" fmla="*/ 0 h 1884784"/>
                    <a:gd name="connsiteX1" fmla="*/ 0 w 3331029"/>
                    <a:gd name="connsiteY1" fmla="*/ 1614196 h 1884784"/>
                    <a:gd name="connsiteX2" fmla="*/ 2948474 w 3331029"/>
                    <a:gd name="connsiteY2" fmla="*/ 1884784 h 1884784"/>
                    <a:gd name="connsiteX3" fmla="*/ 2901821 w 3331029"/>
                    <a:gd name="connsiteY3" fmla="*/ 1772816 h 1884784"/>
                    <a:gd name="connsiteX4" fmla="*/ 3247053 w 3331029"/>
                    <a:gd name="connsiteY4" fmla="*/ 783771 h 1884784"/>
                    <a:gd name="connsiteX5" fmla="*/ 3331029 w 3331029"/>
                    <a:gd name="connsiteY5" fmla="*/ 513184 h 1884784"/>
                    <a:gd name="connsiteX6" fmla="*/ 3331029 w 3331029"/>
                    <a:gd name="connsiteY6" fmla="*/ 158620 h 1884784"/>
                    <a:gd name="connsiteX7" fmla="*/ 2911151 w 3331029"/>
                    <a:gd name="connsiteY7" fmla="*/ 0 h 1884784"/>
                    <a:gd name="connsiteX8" fmla="*/ 2164702 w 3331029"/>
                    <a:gd name="connsiteY8" fmla="*/ 1782147 h 1884784"/>
                    <a:gd name="connsiteX9" fmla="*/ 1436914 w 3331029"/>
                    <a:gd name="connsiteY9" fmla="*/ 0 h 1884784"/>
                    <a:gd name="connsiteX0" fmla="*/ 1436914 w 3331029"/>
                    <a:gd name="connsiteY0" fmla="*/ 0 h 1884784"/>
                    <a:gd name="connsiteX1" fmla="*/ 0 w 3331029"/>
                    <a:gd name="connsiteY1" fmla="*/ 1614196 h 1884784"/>
                    <a:gd name="connsiteX2" fmla="*/ 2948474 w 3331029"/>
                    <a:gd name="connsiteY2" fmla="*/ 1884784 h 1884784"/>
                    <a:gd name="connsiteX3" fmla="*/ 2901821 w 3331029"/>
                    <a:gd name="connsiteY3" fmla="*/ 1772816 h 1884784"/>
                    <a:gd name="connsiteX4" fmla="*/ 3247053 w 3331029"/>
                    <a:gd name="connsiteY4" fmla="*/ 783771 h 1884784"/>
                    <a:gd name="connsiteX5" fmla="*/ 3331029 w 3331029"/>
                    <a:gd name="connsiteY5" fmla="*/ 513184 h 1884784"/>
                    <a:gd name="connsiteX6" fmla="*/ 3331029 w 3331029"/>
                    <a:gd name="connsiteY6" fmla="*/ 158620 h 1884784"/>
                    <a:gd name="connsiteX7" fmla="*/ 2911151 w 3331029"/>
                    <a:gd name="connsiteY7" fmla="*/ 0 h 1884784"/>
                    <a:gd name="connsiteX8" fmla="*/ 2164702 w 3331029"/>
                    <a:gd name="connsiteY8" fmla="*/ 1782147 h 1884784"/>
                    <a:gd name="connsiteX9" fmla="*/ 1436914 w 3331029"/>
                    <a:gd name="connsiteY9" fmla="*/ 0 h 1884784"/>
                    <a:gd name="connsiteX0" fmla="*/ 1436914 w 3331029"/>
                    <a:gd name="connsiteY0" fmla="*/ 0 h 1915295"/>
                    <a:gd name="connsiteX1" fmla="*/ 0 w 3331029"/>
                    <a:gd name="connsiteY1" fmla="*/ 1614196 h 1915295"/>
                    <a:gd name="connsiteX2" fmla="*/ 2948474 w 3331029"/>
                    <a:gd name="connsiteY2" fmla="*/ 1884784 h 1915295"/>
                    <a:gd name="connsiteX3" fmla="*/ 2901821 w 3331029"/>
                    <a:gd name="connsiteY3" fmla="*/ 1772816 h 1915295"/>
                    <a:gd name="connsiteX4" fmla="*/ 3247053 w 3331029"/>
                    <a:gd name="connsiteY4" fmla="*/ 783771 h 1915295"/>
                    <a:gd name="connsiteX5" fmla="*/ 3331029 w 3331029"/>
                    <a:gd name="connsiteY5" fmla="*/ 513184 h 1915295"/>
                    <a:gd name="connsiteX6" fmla="*/ 3331029 w 3331029"/>
                    <a:gd name="connsiteY6" fmla="*/ 158620 h 1915295"/>
                    <a:gd name="connsiteX7" fmla="*/ 2911151 w 3331029"/>
                    <a:gd name="connsiteY7" fmla="*/ 0 h 1915295"/>
                    <a:gd name="connsiteX8" fmla="*/ 2164702 w 3331029"/>
                    <a:gd name="connsiteY8" fmla="*/ 1782147 h 1915295"/>
                    <a:gd name="connsiteX9" fmla="*/ 1436914 w 3331029"/>
                    <a:gd name="connsiteY9" fmla="*/ 0 h 1915295"/>
                    <a:gd name="connsiteX0" fmla="*/ 1436914 w 3331029"/>
                    <a:gd name="connsiteY0" fmla="*/ 0 h 1915295"/>
                    <a:gd name="connsiteX1" fmla="*/ 0 w 3331029"/>
                    <a:gd name="connsiteY1" fmla="*/ 1614196 h 1915295"/>
                    <a:gd name="connsiteX2" fmla="*/ 2948474 w 3331029"/>
                    <a:gd name="connsiteY2" fmla="*/ 1884784 h 1915295"/>
                    <a:gd name="connsiteX3" fmla="*/ 2901821 w 3331029"/>
                    <a:gd name="connsiteY3" fmla="*/ 1772816 h 1915295"/>
                    <a:gd name="connsiteX4" fmla="*/ 3331029 w 3331029"/>
                    <a:gd name="connsiteY4" fmla="*/ 513184 h 1915295"/>
                    <a:gd name="connsiteX5" fmla="*/ 3331029 w 3331029"/>
                    <a:gd name="connsiteY5" fmla="*/ 158620 h 1915295"/>
                    <a:gd name="connsiteX6" fmla="*/ 2911151 w 3331029"/>
                    <a:gd name="connsiteY6" fmla="*/ 0 h 1915295"/>
                    <a:gd name="connsiteX7" fmla="*/ 2164702 w 3331029"/>
                    <a:gd name="connsiteY7" fmla="*/ 1782147 h 1915295"/>
                    <a:gd name="connsiteX8" fmla="*/ 1436914 w 3331029"/>
                    <a:gd name="connsiteY8" fmla="*/ 0 h 1915295"/>
                    <a:gd name="connsiteX0" fmla="*/ 1436914 w 3331029"/>
                    <a:gd name="connsiteY0" fmla="*/ 0 h 1915295"/>
                    <a:gd name="connsiteX1" fmla="*/ 0 w 3331029"/>
                    <a:gd name="connsiteY1" fmla="*/ 1614196 h 1915295"/>
                    <a:gd name="connsiteX2" fmla="*/ 2948474 w 3331029"/>
                    <a:gd name="connsiteY2" fmla="*/ 1884784 h 1915295"/>
                    <a:gd name="connsiteX3" fmla="*/ 2901821 w 3331029"/>
                    <a:gd name="connsiteY3" fmla="*/ 1772816 h 1915295"/>
                    <a:gd name="connsiteX4" fmla="*/ 3331029 w 3331029"/>
                    <a:gd name="connsiteY4" fmla="*/ 513184 h 1915295"/>
                    <a:gd name="connsiteX5" fmla="*/ 3331029 w 3331029"/>
                    <a:gd name="connsiteY5" fmla="*/ 158620 h 1915295"/>
                    <a:gd name="connsiteX6" fmla="*/ 2911151 w 3331029"/>
                    <a:gd name="connsiteY6" fmla="*/ 0 h 1915295"/>
                    <a:gd name="connsiteX7" fmla="*/ 2164702 w 3331029"/>
                    <a:gd name="connsiteY7" fmla="*/ 1782147 h 1915295"/>
                    <a:gd name="connsiteX8" fmla="*/ 1436914 w 3331029"/>
                    <a:gd name="connsiteY8" fmla="*/ 0 h 1915295"/>
                    <a:gd name="connsiteX0" fmla="*/ 1414689 w 3308804"/>
                    <a:gd name="connsiteY0" fmla="*/ 0 h 1917453"/>
                    <a:gd name="connsiteX1" fmla="*/ 0 w 3308804"/>
                    <a:gd name="connsiteY1" fmla="*/ 1623721 h 1917453"/>
                    <a:gd name="connsiteX2" fmla="*/ 2926249 w 3308804"/>
                    <a:gd name="connsiteY2" fmla="*/ 1884784 h 1917453"/>
                    <a:gd name="connsiteX3" fmla="*/ 2879596 w 3308804"/>
                    <a:gd name="connsiteY3" fmla="*/ 1772816 h 1917453"/>
                    <a:gd name="connsiteX4" fmla="*/ 3308804 w 3308804"/>
                    <a:gd name="connsiteY4" fmla="*/ 513184 h 1917453"/>
                    <a:gd name="connsiteX5" fmla="*/ 3308804 w 3308804"/>
                    <a:gd name="connsiteY5" fmla="*/ 158620 h 1917453"/>
                    <a:gd name="connsiteX6" fmla="*/ 2888926 w 3308804"/>
                    <a:gd name="connsiteY6" fmla="*/ 0 h 1917453"/>
                    <a:gd name="connsiteX7" fmla="*/ 2142477 w 3308804"/>
                    <a:gd name="connsiteY7" fmla="*/ 1782147 h 1917453"/>
                    <a:gd name="connsiteX8" fmla="*/ 1414689 w 3308804"/>
                    <a:gd name="connsiteY8" fmla="*/ 0 h 1917453"/>
                    <a:gd name="connsiteX0" fmla="*/ 1417845 w 3311960"/>
                    <a:gd name="connsiteY0" fmla="*/ 0 h 1917453"/>
                    <a:gd name="connsiteX1" fmla="*/ 3156 w 3311960"/>
                    <a:gd name="connsiteY1" fmla="*/ 1623721 h 1917453"/>
                    <a:gd name="connsiteX2" fmla="*/ 2929405 w 3311960"/>
                    <a:gd name="connsiteY2" fmla="*/ 1884784 h 1917453"/>
                    <a:gd name="connsiteX3" fmla="*/ 2882752 w 3311960"/>
                    <a:gd name="connsiteY3" fmla="*/ 1772816 h 1917453"/>
                    <a:gd name="connsiteX4" fmla="*/ 3311960 w 3311960"/>
                    <a:gd name="connsiteY4" fmla="*/ 513184 h 1917453"/>
                    <a:gd name="connsiteX5" fmla="*/ 3311960 w 3311960"/>
                    <a:gd name="connsiteY5" fmla="*/ 158620 h 1917453"/>
                    <a:gd name="connsiteX6" fmla="*/ 2892082 w 3311960"/>
                    <a:gd name="connsiteY6" fmla="*/ 0 h 1917453"/>
                    <a:gd name="connsiteX7" fmla="*/ 2145633 w 3311960"/>
                    <a:gd name="connsiteY7" fmla="*/ 1782147 h 1917453"/>
                    <a:gd name="connsiteX8" fmla="*/ 1417845 w 3311960"/>
                    <a:gd name="connsiteY8" fmla="*/ 0 h 1917453"/>
                    <a:gd name="connsiteX0" fmla="*/ 1421914 w 3316029"/>
                    <a:gd name="connsiteY0" fmla="*/ 0 h 1917453"/>
                    <a:gd name="connsiteX1" fmla="*/ 7225 w 3316029"/>
                    <a:gd name="connsiteY1" fmla="*/ 1623721 h 1917453"/>
                    <a:gd name="connsiteX2" fmla="*/ 2933474 w 3316029"/>
                    <a:gd name="connsiteY2" fmla="*/ 1884784 h 1917453"/>
                    <a:gd name="connsiteX3" fmla="*/ 2886821 w 3316029"/>
                    <a:gd name="connsiteY3" fmla="*/ 1772816 h 1917453"/>
                    <a:gd name="connsiteX4" fmla="*/ 3316029 w 3316029"/>
                    <a:gd name="connsiteY4" fmla="*/ 513184 h 1917453"/>
                    <a:gd name="connsiteX5" fmla="*/ 3316029 w 3316029"/>
                    <a:gd name="connsiteY5" fmla="*/ 158620 h 1917453"/>
                    <a:gd name="connsiteX6" fmla="*/ 2896151 w 3316029"/>
                    <a:gd name="connsiteY6" fmla="*/ 0 h 1917453"/>
                    <a:gd name="connsiteX7" fmla="*/ 2149702 w 3316029"/>
                    <a:gd name="connsiteY7" fmla="*/ 1782147 h 1917453"/>
                    <a:gd name="connsiteX8" fmla="*/ 1421914 w 3316029"/>
                    <a:gd name="connsiteY8" fmla="*/ 0 h 1917453"/>
                    <a:gd name="connsiteX0" fmla="*/ 1421914 w 3316029"/>
                    <a:gd name="connsiteY0" fmla="*/ 0 h 1917453"/>
                    <a:gd name="connsiteX1" fmla="*/ 7225 w 3316029"/>
                    <a:gd name="connsiteY1" fmla="*/ 1623721 h 1917453"/>
                    <a:gd name="connsiteX2" fmla="*/ 2933474 w 3316029"/>
                    <a:gd name="connsiteY2" fmla="*/ 1884784 h 1917453"/>
                    <a:gd name="connsiteX3" fmla="*/ 2886821 w 3316029"/>
                    <a:gd name="connsiteY3" fmla="*/ 1772816 h 1917453"/>
                    <a:gd name="connsiteX4" fmla="*/ 3316029 w 3316029"/>
                    <a:gd name="connsiteY4" fmla="*/ 513184 h 1917453"/>
                    <a:gd name="connsiteX5" fmla="*/ 3316029 w 3316029"/>
                    <a:gd name="connsiteY5" fmla="*/ 158620 h 1917453"/>
                    <a:gd name="connsiteX6" fmla="*/ 2896151 w 3316029"/>
                    <a:gd name="connsiteY6" fmla="*/ 0 h 1917453"/>
                    <a:gd name="connsiteX7" fmla="*/ 2149702 w 3316029"/>
                    <a:gd name="connsiteY7" fmla="*/ 1782147 h 1917453"/>
                    <a:gd name="connsiteX8" fmla="*/ 1421914 w 3316029"/>
                    <a:gd name="connsiteY8" fmla="*/ 0 h 1917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16029" h="1917453">
                      <a:moveTo>
                        <a:pt x="1421914" y="0"/>
                      </a:moveTo>
                      <a:cubicBezTo>
                        <a:pt x="-316689" y="435428"/>
                        <a:pt x="45908" y="1617501"/>
                        <a:pt x="7225" y="1623721"/>
                      </a:cubicBezTo>
                      <a:cubicBezTo>
                        <a:pt x="868946" y="1956513"/>
                        <a:pt x="1941319" y="1943878"/>
                        <a:pt x="2933474" y="1884784"/>
                      </a:cubicBezTo>
                      <a:lnTo>
                        <a:pt x="2886821" y="1772816"/>
                      </a:lnTo>
                      <a:lnTo>
                        <a:pt x="3316029" y="513184"/>
                      </a:lnTo>
                      <a:lnTo>
                        <a:pt x="3316029" y="158620"/>
                      </a:lnTo>
                      <a:lnTo>
                        <a:pt x="2896151" y="0"/>
                      </a:lnTo>
                      <a:cubicBezTo>
                        <a:pt x="2731310" y="584719"/>
                        <a:pt x="2473163" y="1374710"/>
                        <a:pt x="2149702" y="1782147"/>
                      </a:cubicBezTo>
                      <a:cubicBezTo>
                        <a:pt x="1826241" y="1377820"/>
                        <a:pt x="1568094" y="572278"/>
                        <a:pt x="1421914" y="0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0" name="Freeform 49"/>
                <p:cNvSpPr/>
                <p:nvPr/>
              </p:nvSpPr>
              <p:spPr>
                <a:xfrm>
                  <a:off x="7703901" y="4266374"/>
                  <a:ext cx="426246" cy="1117201"/>
                </a:xfrm>
                <a:custGeom>
                  <a:avLst/>
                  <a:gdLst>
                    <a:gd name="connsiteX0" fmla="*/ 73823 w 426246"/>
                    <a:gd name="connsiteY0" fmla="*/ 402431 h 1117201"/>
                    <a:gd name="connsiteX1" fmla="*/ 352424 w 426246"/>
                    <a:gd name="connsiteY1" fmla="*/ 402431 h 1117201"/>
                    <a:gd name="connsiteX2" fmla="*/ 426246 w 426246"/>
                    <a:gd name="connsiteY2" fmla="*/ 726281 h 1117201"/>
                    <a:gd name="connsiteX3" fmla="*/ 426245 w 426246"/>
                    <a:gd name="connsiteY3" fmla="*/ 726281 h 1117201"/>
                    <a:gd name="connsiteX4" fmla="*/ 213123 w 426246"/>
                    <a:gd name="connsiteY4" fmla="*/ 1117201 h 1117201"/>
                    <a:gd name="connsiteX5" fmla="*/ 0 w 426246"/>
                    <a:gd name="connsiteY5" fmla="*/ 726281 h 1117201"/>
                    <a:gd name="connsiteX6" fmla="*/ 1 w 426246"/>
                    <a:gd name="connsiteY6" fmla="*/ 726281 h 1117201"/>
                    <a:gd name="connsiteX7" fmla="*/ 46437 w 426246"/>
                    <a:gd name="connsiteY7" fmla="*/ 0 h 1117201"/>
                    <a:gd name="connsiteX8" fmla="*/ 379811 w 426246"/>
                    <a:gd name="connsiteY8" fmla="*/ 0 h 1117201"/>
                    <a:gd name="connsiteX9" fmla="*/ 426246 w 426246"/>
                    <a:gd name="connsiteY9" fmla="*/ 46435 h 1117201"/>
                    <a:gd name="connsiteX10" fmla="*/ 358380 w 426246"/>
                    <a:gd name="connsiteY10" fmla="*/ 335756 h 1117201"/>
                    <a:gd name="connsiteX11" fmla="*/ 65488 w 426246"/>
                    <a:gd name="connsiteY11" fmla="*/ 335756 h 1117201"/>
                    <a:gd name="connsiteX12" fmla="*/ 2 w 426246"/>
                    <a:gd name="connsiteY12" fmla="*/ 46435 h 1117201"/>
                    <a:gd name="connsiteX13" fmla="*/ 46437 w 426246"/>
                    <a:gd name="connsiteY13" fmla="*/ 0 h 1117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26246" h="1117201">
                      <a:moveTo>
                        <a:pt x="73823" y="402431"/>
                      </a:moveTo>
                      <a:lnTo>
                        <a:pt x="352424" y="402431"/>
                      </a:lnTo>
                      <a:lnTo>
                        <a:pt x="426246" y="726281"/>
                      </a:lnTo>
                      <a:lnTo>
                        <a:pt x="426245" y="726281"/>
                      </a:lnTo>
                      <a:lnTo>
                        <a:pt x="213123" y="1117201"/>
                      </a:lnTo>
                      <a:lnTo>
                        <a:pt x="0" y="726281"/>
                      </a:lnTo>
                      <a:lnTo>
                        <a:pt x="1" y="726281"/>
                      </a:lnTo>
                      <a:close/>
                      <a:moveTo>
                        <a:pt x="46437" y="0"/>
                      </a:moveTo>
                      <a:lnTo>
                        <a:pt x="379811" y="0"/>
                      </a:lnTo>
                      <a:cubicBezTo>
                        <a:pt x="405456" y="0"/>
                        <a:pt x="426246" y="20790"/>
                        <a:pt x="426246" y="46435"/>
                      </a:cubicBezTo>
                      <a:lnTo>
                        <a:pt x="358380" y="335756"/>
                      </a:lnTo>
                      <a:lnTo>
                        <a:pt x="65488" y="335756"/>
                      </a:lnTo>
                      <a:cubicBezTo>
                        <a:pt x="49813" y="273249"/>
                        <a:pt x="2" y="102394"/>
                        <a:pt x="2" y="46435"/>
                      </a:cubicBezTo>
                      <a:cubicBezTo>
                        <a:pt x="2" y="20790"/>
                        <a:pt x="20792" y="0"/>
                        <a:pt x="46437" y="0"/>
                      </a:cubicBezTo>
                      <a:close/>
                    </a:path>
                  </a:pathLst>
                </a:custGeom>
                <a:solidFill>
                  <a:srgbClr val="003963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1" name="Freeform 50"/>
                <p:cNvSpPr/>
                <p:nvPr/>
              </p:nvSpPr>
              <p:spPr>
                <a:xfrm>
                  <a:off x="8847534" y="3857942"/>
                  <a:ext cx="1547508" cy="2041525"/>
                </a:xfrm>
                <a:custGeom>
                  <a:avLst/>
                  <a:gdLst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39750 w 1543050"/>
                    <a:gd name="connsiteY17" fmla="*/ 679450 h 2041525"/>
                    <a:gd name="connsiteX18" fmla="*/ 558800 w 1543050"/>
                    <a:gd name="connsiteY18" fmla="*/ 536575 h 2041525"/>
                    <a:gd name="connsiteX19" fmla="*/ 552450 w 1543050"/>
                    <a:gd name="connsiteY19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2450 w 1543050"/>
                    <a:gd name="connsiteY17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2450 w 1543050"/>
                    <a:gd name="connsiteY17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2450 w 1543050"/>
                    <a:gd name="connsiteY17" fmla="*/ 9525 h 2041525"/>
                    <a:gd name="connsiteX0" fmla="*/ 56197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61975 w 1543050"/>
                    <a:gd name="connsiteY17" fmla="*/ 3175 h 2041525"/>
                    <a:gd name="connsiteX0" fmla="*/ 56197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6197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20775 w 1543050"/>
                    <a:gd name="connsiteY11" fmla="*/ 12700 h 2041525"/>
                    <a:gd name="connsiteX12" fmla="*/ 996950 w 1543050"/>
                    <a:gd name="connsiteY12" fmla="*/ 12700 h 2041525"/>
                    <a:gd name="connsiteX13" fmla="*/ 1079500 w 1543050"/>
                    <a:gd name="connsiteY13" fmla="*/ 936625 h 2041525"/>
                    <a:gd name="connsiteX14" fmla="*/ 463550 w 1543050"/>
                    <a:gd name="connsiteY14" fmla="*/ 930275 h 2041525"/>
                    <a:gd name="connsiteX15" fmla="*/ 555625 w 1543050"/>
                    <a:gd name="connsiteY15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20775 w 1543050"/>
                    <a:gd name="connsiteY10" fmla="*/ 12700 h 2041525"/>
                    <a:gd name="connsiteX11" fmla="*/ 996950 w 1543050"/>
                    <a:gd name="connsiteY11" fmla="*/ 12700 h 2041525"/>
                    <a:gd name="connsiteX12" fmla="*/ 1079500 w 1543050"/>
                    <a:gd name="connsiteY12" fmla="*/ 936625 h 2041525"/>
                    <a:gd name="connsiteX13" fmla="*/ 463550 w 1543050"/>
                    <a:gd name="connsiteY13" fmla="*/ 930275 h 2041525"/>
                    <a:gd name="connsiteX14" fmla="*/ 555625 w 1543050"/>
                    <a:gd name="connsiteY14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0 w 1543050"/>
                    <a:gd name="connsiteY3" fmla="*/ 1873250 h 2041525"/>
                    <a:gd name="connsiteX4" fmla="*/ 57150 w 1543050"/>
                    <a:gd name="connsiteY4" fmla="*/ 1997075 h 2041525"/>
                    <a:gd name="connsiteX5" fmla="*/ 171450 w 1543050"/>
                    <a:gd name="connsiteY5" fmla="*/ 2041525 h 2041525"/>
                    <a:gd name="connsiteX6" fmla="*/ 1381125 w 1543050"/>
                    <a:gd name="connsiteY6" fmla="*/ 2041525 h 2041525"/>
                    <a:gd name="connsiteX7" fmla="*/ 1508125 w 1543050"/>
                    <a:gd name="connsiteY7" fmla="*/ 1990725 h 2041525"/>
                    <a:gd name="connsiteX8" fmla="*/ 1543050 w 1543050"/>
                    <a:gd name="connsiteY8" fmla="*/ 180657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16025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43050 w 1543050"/>
                    <a:gd name="connsiteY6" fmla="*/ 1806575 h 2041525"/>
                    <a:gd name="connsiteX7" fmla="*/ 1244600 w 1543050"/>
                    <a:gd name="connsiteY7" fmla="*/ 96202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6413"/>
                    <a:gd name="connsiteY0" fmla="*/ 3175 h 2041525"/>
                    <a:gd name="connsiteX1" fmla="*/ 422275 w 1546413"/>
                    <a:gd name="connsiteY1" fmla="*/ 0 h 2041525"/>
                    <a:gd name="connsiteX2" fmla="*/ 0 w 1546413"/>
                    <a:gd name="connsiteY2" fmla="*/ 1873250 h 2041525"/>
                    <a:gd name="connsiteX3" fmla="*/ 171450 w 1546413"/>
                    <a:gd name="connsiteY3" fmla="*/ 2041525 h 2041525"/>
                    <a:gd name="connsiteX4" fmla="*/ 1381125 w 1546413"/>
                    <a:gd name="connsiteY4" fmla="*/ 2041525 h 2041525"/>
                    <a:gd name="connsiteX5" fmla="*/ 1543050 w 1546413"/>
                    <a:gd name="connsiteY5" fmla="*/ 1806575 h 2041525"/>
                    <a:gd name="connsiteX6" fmla="*/ 1244600 w 1546413"/>
                    <a:gd name="connsiteY6" fmla="*/ 962025 h 2041525"/>
                    <a:gd name="connsiteX7" fmla="*/ 1120775 w 1546413"/>
                    <a:gd name="connsiteY7" fmla="*/ 12700 h 2041525"/>
                    <a:gd name="connsiteX8" fmla="*/ 996950 w 1546413"/>
                    <a:gd name="connsiteY8" fmla="*/ 12700 h 2041525"/>
                    <a:gd name="connsiteX9" fmla="*/ 1079500 w 1546413"/>
                    <a:gd name="connsiteY9" fmla="*/ 936625 h 2041525"/>
                    <a:gd name="connsiteX10" fmla="*/ 463550 w 1546413"/>
                    <a:gd name="connsiteY10" fmla="*/ 930275 h 2041525"/>
                    <a:gd name="connsiteX11" fmla="*/ 555625 w 1546413"/>
                    <a:gd name="connsiteY11" fmla="*/ 3175 h 2041525"/>
                    <a:gd name="connsiteX0" fmla="*/ 557163 w 1547951"/>
                    <a:gd name="connsiteY0" fmla="*/ 3175 h 2041525"/>
                    <a:gd name="connsiteX1" fmla="*/ 423813 w 1547951"/>
                    <a:gd name="connsiteY1" fmla="*/ 0 h 2041525"/>
                    <a:gd name="connsiteX2" fmla="*/ 1538 w 1547951"/>
                    <a:gd name="connsiteY2" fmla="*/ 1873250 h 2041525"/>
                    <a:gd name="connsiteX3" fmla="*/ 172988 w 1547951"/>
                    <a:gd name="connsiteY3" fmla="*/ 2041525 h 2041525"/>
                    <a:gd name="connsiteX4" fmla="*/ 1382663 w 1547951"/>
                    <a:gd name="connsiteY4" fmla="*/ 2041525 h 2041525"/>
                    <a:gd name="connsiteX5" fmla="*/ 1544588 w 1547951"/>
                    <a:gd name="connsiteY5" fmla="*/ 1806575 h 2041525"/>
                    <a:gd name="connsiteX6" fmla="*/ 1246138 w 1547951"/>
                    <a:gd name="connsiteY6" fmla="*/ 962025 h 2041525"/>
                    <a:gd name="connsiteX7" fmla="*/ 1122313 w 1547951"/>
                    <a:gd name="connsiteY7" fmla="*/ 12700 h 2041525"/>
                    <a:gd name="connsiteX8" fmla="*/ 998488 w 1547951"/>
                    <a:gd name="connsiteY8" fmla="*/ 12700 h 2041525"/>
                    <a:gd name="connsiteX9" fmla="*/ 1081038 w 1547951"/>
                    <a:gd name="connsiteY9" fmla="*/ 936625 h 2041525"/>
                    <a:gd name="connsiteX10" fmla="*/ 465088 w 1547951"/>
                    <a:gd name="connsiteY10" fmla="*/ 930275 h 2041525"/>
                    <a:gd name="connsiteX11" fmla="*/ 557163 w 1547951"/>
                    <a:gd name="connsiteY11" fmla="*/ 3175 h 2041525"/>
                    <a:gd name="connsiteX0" fmla="*/ 557820 w 1548608"/>
                    <a:gd name="connsiteY0" fmla="*/ 3175 h 2041525"/>
                    <a:gd name="connsiteX1" fmla="*/ 424470 w 1548608"/>
                    <a:gd name="connsiteY1" fmla="*/ 0 h 2041525"/>
                    <a:gd name="connsiteX2" fmla="*/ 2195 w 1548608"/>
                    <a:gd name="connsiteY2" fmla="*/ 1873250 h 2041525"/>
                    <a:gd name="connsiteX3" fmla="*/ 173645 w 1548608"/>
                    <a:gd name="connsiteY3" fmla="*/ 2041525 h 2041525"/>
                    <a:gd name="connsiteX4" fmla="*/ 1383320 w 1548608"/>
                    <a:gd name="connsiteY4" fmla="*/ 2041525 h 2041525"/>
                    <a:gd name="connsiteX5" fmla="*/ 1545245 w 1548608"/>
                    <a:gd name="connsiteY5" fmla="*/ 1806575 h 2041525"/>
                    <a:gd name="connsiteX6" fmla="*/ 1246795 w 1548608"/>
                    <a:gd name="connsiteY6" fmla="*/ 962025 h 2041525"/>
                    <a:gd name="connsiteX7" fmla="*/ 1122970 w 1548608"/>
                    <a:gd name="connsiteY7" fmla="*/ 12700 h 2041525"/>
                    <a:gd name="connsiteX8" fmla="*/ 999145 w 1548608"/>
                    <a:gd name="connsiteY8" fmla="*/ 12700 h 2041525"/>
                    <a:gd name="connsiteX9" fmla="*/ 1081695 w 1548608"/>
                    <a:gd name="connsiteY9" fmla="*/ 936625 h 2041525"/>
                    <a:gd name="connsiteX10" fmla="*/ 465745 w 1548608"/>
                    <a:gd name="connsiteY10" fmla="*/ 930275 h 2041525"/>
                    <a:gd name="connsiteX11" fmla="*/ 557820 w 1548608"/>
                    <a:gd name="connsiteY11" fmla="*/ 3175 h 2041525"/>
                    <a:gd name="connsiteX0" fmla="*/ 557820 w 1547508"/>
                    <a:gd name="connsiteY0" fmla="*/ 3175 h 2041525"/>
                    <a:gd name="connsiteX1" fmla="*/ 424470 w 1547508"/>
                    <a:gd name="connsiteY1" fmla="*/ 0 h 2041525"/>
                    <a:gd name="connsiteX2" fmla="*/ 2195 w 1547508"/>
                    <a:gd name="connsiteY2" fmla="*/ 1873250 h 2041525"/>
                    <a:gd name="connsiteX3" fmla="*/ 173645 w 1547508"/>
                    <a:gd name="connsiteY3" fmla="*/ 2041525 h 2041525"/>
                    <a:gd name="connsiteX4" fmla="*/ 1383320 w 1547508"/>
                    <a:gd name="connsiteY4" fmla="*/ 2041525 h 2041525"/>
                    <a:gd name="connsiteX5" fmla="*/ 1545245 w 1547508"/>
                    <a:gd name="connsiteY5" fmla="*/ 1806575 h 2041525"/>
                    <a:gd name="connsiteX6" fmla="*/ 1246795 w 1547508"/>
                    <a:gd name="connsiteY6" fmla="*/ 962025 h 2041525"/>
                    <a:gd name="connsiteX7" fmla="*/ 1122970 w 1547508"/>
                    <a:gd name="connsiteY7" fmla="*/ 12700 h 2041525"/>
                    <a:gd name="connsiteX8" fmla="*/ 999145 w 1547508"/>
                    <a:gd name="connsiteY8" fmla="*/ 12700 h 2041525"/>
                    <a:gd name="connsiteX9" fmla="*/ 1081695 w 1547508"/>
                    <a:gd name="connsiteY9" fmla="*/ 936625 h 2041525"/>
                    <a:gd name="connsiteX10" fmla="*/ 465745 w 1547508"/>
                    <a:gd name="connsiteY10" fmla="*/ 930275 h 2041525"/>
                    <a:gd name="connsiteX11" fmla="*/ 557820 w 1547508"/>
                    <a:gd name="connsiteY11" fmla="*/ 3175 h 2041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47508" h="2041525">
                      <a:moveTo>
                        <a:pt x="557820" y="3175"/>
                      </a:moveTo>
                      <a:lnTo>
                        <a:pt x="424470" y="0"/>
                      </a:lnTo>
                      <a:cubicBezTo>
                        <a:pt x="486912" y="795867"/>
                        <a:pt x="184228" y="1204383"/>
                        <a:pt x="2195" y="1873250"/>
                      </a:cubicBezTo>
                      <a:cubicBezTo>
                        <a:pt x="-10505" y="1940454"/>
                        <a:pt x="29976" y="2035439"/>
                        <a:pt x="173645" y="2041525"/>
                      </a:cubicBezTo>
                      <a:lnTo>
                        <a:pt x="1383320" y="2041525"/>
                      </a:lnTo>
                      <a:cubicBezTo>
                        <a:pt x="1492064" y="2017977"/>
                        <a:pt x="1561120" y="1948392"/>
                        <a:pt x="1545245" y="1806575"/>
                      </a:cubicBezTo>
                      <a:cubicBezTo>
                        <a:pt x="1496562" y="1635125"/>
                        <a:pt x="1333049" y="1194329"/>
                        <a:pt x="1246795" y="962025"/>
                      </a:cubicBezTo>
                      <a:cubicBezTo>
                        <a:pt x="1106566" y="609071"/>
                        <a:pt x="1134083" y="189971"/>
                        <a:pt x="1122970" y="12700"/>
                      </a:cubicBezTo>
                      <a:lnTo>
                        <a:pt x="999145" y="12700"/>
                      </a:lnTo>
                      <a:cubicBezTo>
                        <a:pt x="1004966" y="176212"/>
                        <a:pt x="961045" y="701146"/>
                        <a:pt x="1081695" y="936625"/>
                      </a:cubicBezTo>
                      <a:lnTo>
                        <a:pt x="465745" y="930275"/>
                      </a:lnTo>
                      <a:cubicBezTo>
                        <a:pt x="581103" y="772583"/>
                        <a:pt x="567874" y="183621"/>
                        <a:pt x="557820" y="3175"/>
                      </a:cubicBez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2" name="Rounded Rectangle 51"/>
                <p:cNvSpPr/>
                <p:nvPr/>
              </p:nvSpPr>
              <p:spPr>
                <a:xfrm>
                  <a:off x="9157704" y="3537266"/>
                  <a:ext cx="946824" cy="263525"/>
                </a:xfrm>
                <a:prstGeom prst="roundRect">
                  <a:avLst>
                    <a:gd name="adj" fmla="val 21666"/>
                  </a:avLst>
                </a:prstGeom>
                <a:solidFill>
                  <a:srgbClr val="003963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3" name="Freeform 52"/>
                <p:cNvSpPr/>
                <p:nvPr/>
              </p:nvSpPr>
              <p:spPr>
                <a:xfrm>
                  <a:off x="7089322" y="2425771"/>
                  <a:ext cx="1793873" cy="629817"/>
                </a:xfrm>
                <a:custGeom>
                  <a:avLst/>
                  <a:gdLst>
                    <a:gd name="connsiteX0" fmla="*/ 1199486 w 1793873"/>
                    <a:gd name="connsiteY0" fmla="*/ 158945 h 629817"/>
                    <a:gd name="connsiteX1" fmla="*/ 1199486 w 1793873"/>
                    <a:gd name="connsiteY1" fmla="*/ 508195 h 629817"/>
                    <a:gd name="connsiteX2" fmla="*/ 1637636 w 1793873"/>
                    <a:gd name="connsiteY2" fmla="*/ 508195 h 629817"/>
                    <a:gd name="connsiteX3" fmla="*/ 1637636 w 1793873"/>
                    <a:gd name="connsiteY3" fmla="*/ 158945 h 629817"/>
                    <a:gd name="connsiteX4" fmla="*/ 151165 w 1793873"/>
                    <a:gd name="connsiteY4" fmla="*/ 158945 h 629817"/>
                    <a:gd name="connsiteX5" fmla="*/ 151165 w 1793873"/>
                    <a:gd name="connsiteY5" fmla="*/ 508195 h 629817"/>
                    <a:gd name="connsiteX6" fmla="*/ 589315 w 1793873"/>
                    <a:gd name="connsiteY6" fmla="*/ 508195 h 629817"/>
                    <a:gd name="connsiteX7" fmla="*/ 589315 w 1793873"/>
                    <a:gd name="connsiteY7" fmla="*/ 158945 h 629817"/>
                    <a:gd name="connsiteX8" fmla="*/ 170284 w 1793873"/>
                    <a:gd name="connsiteY8" fmla="*/ 0 h 629817"/>
                    <a:gd name="connsiteX9" fmla="*/ 571500 w 1793873"/>
                    <a:gd name="connsiteY9" fmla="*/ 0 h 629817"/>
                    <a:gd name="connsiteX10" fmla="*/ 580706 w 1793873"/>
                    <a:gd name="connsiteY10" fmla="*/ 1859 h 629817"/>
                    <a:gd name="connsiteX11" fmla="*/ 580706 w 1793873"/>
                    <a:gd name="connsiteY11" fmla="*/ 0 h 629817"/>
                    <a:gd name="connsiteX12" fmla="*/ 1222373 w 1793873"/>
                    <a:gd name="connsiteY12" fmla="*/ 0 h 629817"/>
                    <a:gd name="connsiteX13" fmla="*/ 1257524 w 1793873"/>
                    <a:gd name="connsiteY13" fmla="*/ 0 h 629817"/>
                    <a:gd name="connsiteX14" fmla="*/ 1623589 w 1793873"/>
                    <a:gd name="connsiteY14" fmla="*/ 0 h 629817"/>
                    <a:gd name="connsiteX15" fmla="*/ 1793873 w 1793873"/>
                    <a:gd name="connsiteY15" fmla="*/ 170284 h 629817"/>
                    <a:gd name="connsiteX16" fmla="*/ 1793873 w 1793873"/>
                    <a:gd name="connsiteY16" fmla="*/ 459533 h 629817"/>
                    <a:gd name="connsiteX17" fmla="*/ 1623589 w 1793873"/>
                    <a:gd name="connsiteY17" fmla="*/ 629817 h 629817"/>
                    <a:gd name="connsiteX18" fmla="*/ 1222373 w 1793873"/>
                    <a:gd name="connsiteY18" fmla="*/ 629817 h 629817"/>
                    <a:gd name="connsiteX19" fmla="*/ 1052089 w 1793873"/>
                    <a:gd name="connsiteY19" fmla="*/ 459533 h 629817"/>
                    <a:gd name="connsiteX20" fmla="*/ 1052089 w 1793873"/>
                    <a:gd name="connsiteY20" fmla="*/ 269867 h 629817"/>
                    <a:gd name="connsiteX21" fmla="*/ 1019448 w 1793873"/>
                    <a:gd name="connsiteY21" fmla="*/ 238597 h 629817"/>
                    <a:gd name="connsiteX22" fmla="*/ 772480 w 1793873"/>
                    <a:gd name="connsiteY22" fmla="*/ 239651 h 629817"/>
                    <a:gd name="connsiteX23" fmla="*/ 741784 w 1793873"/>
                    <a:gd name="connsiteY23" fmla="*/ 272720 h 629817"/>
                    <a:gd name="connsiteX24" fmla="*/ 741784 w 1793873"/>
                    <a:gd name="connsiteY24" fmla="*/ 459533 h 629817"/>
                    <a:gd name="connsiteX25" fmla="*/ 571500 w 1793873"/>
                    <a:gd name="connsiteY25" fmla="*/ 629817 h 629817"/>
                    <a:gd name="connsiteX26" fmla="*/ 170284 w 1793873"/>
                    <a:gd name="connsiteY26" fmla="*/ 629817 h 629817"/>
                    <a:gd name="connsiteX27" fmla="*/ 0 w 1793873"/>
                    <a:gd name="connsiteY27" fmla="*/ 459533 h 629817"/>
                    <a:gd name="connsiteX28" fmla="*/ 0 w 1793873"/>
                    <a:gd name="connsiteY28" fmla="*/ 170284 h 629817"/>
                    <a:gd name="connsiteX29" fmla="*/ 170284 w 1793873"/>
                    <a:gd name="connsiteY29" fmla="*/ 0 h 62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793873" h="629817">
                      <a:moveTo>
                        <a:pt x="1199486" y="158945"/>
                      </a:moveTo>
                      <a:lnTo>
                        <a:pt x="1199486" y="508195"/>
                      </a:lnTo>
                      <a:lnTo>
                        <a:pt x="1637636" y="508195"/>
                      </a:lnTo>
                      <a:lnTo>
                        <a:pt x="1637636" y="158945"/>
                      </a:lnTo>
                      <a:close/>
                      <a:moveTo>
                        <a:pt x="151165" y="158945"/>
                      </a:moveTo>
                      <a:lnTo>
                        <a:pt x="151165" y="508195"/>
                      </a:lnTo>
                      <a:lnTo>
                        <a:pt x="589315" y="508195"/>
                      </a:lnTo>
                      <a:lnTo>
                        <a:pt x="589315" y="158945"/>
                      </a:lnTo>
                      <a:close/>
                      <a:moveTo>
                        <a:pt x="170284" y="0"/>
                      </a:moveTo>
                      <a:lnTo>
                        <a:pt x="571500" y="0"/>
                      </a:lnTo>
                      <a:lnTo>
                        <a:pt x="580706" y="1859"/>
                      </a:lnTo>
                      <a:lnTo>
                        <a:pt x="580706" y="0"/>
                      </a:lnTo>
                      <a:lnTo>
                        <a:pt x="1222373" y="0"/>
                      </a:lnTo>
                      <a:lnTo>
                        <a:pt x="1257524" y="0"/>
                      </a:lnTo>
                      <a:lnTo>
                        <a:pt x="1623589" y="0"/>
                      </a:lnTo>
                      <a:cubicBezTo>
                        <a:pt x="1717634" y="0"/>
                        <a:pt x="1793873" y="76239"/>
                        <a:pt x="1793873" y="170284"/>
                      </a:cubicBezTo>
                      <a:lnTo>
                        <a:pt x="1793873" y="459533"/>
                      </a:lnTo>
                      <a:cubicBezTo>
                        <a:pt x="1793873" y="553578"/>
                        <a:pt x="1717634" y="629817"/>
                        <a:pt x="1623589" y="629817"/>
                      </a:cubicBezTo>
                      <a:lnTo>
                        <a:pt x="1222373" y="629817"/>
                      </a:lnTo>
                      <a:cubicBezTo>
                        <a:pt x="1128328" y="629817"/>
                        <a:pt x="1052089" y="553578"/>
                        <a:pt x="1052089" y="459533"/>
                      </a:cubicBezTo>
                      <a:lnTo>
                        <a:pt x="1052089" y="269867"/>
                      </a:lnTo>
                      <a:lnTo>
                        <a:pt x="1019448" y="238597"/>
                      </a:lnTo>
                      <a:cubicBezTo>
                        <a:pt x="940178" y="175104"/>
                        <a:pt x="842604" y="178661"/>
                        <a:pt x="772480" y="239651"/>
                      </a:cubicBezTo>
                      <a:lnTo>
                        <a:pt x="741784" y="272720"/>
                      </a:lnTo>
                      <a:lnTo>
                        <a:pt x="741784" y="459533"/>
                      </a:lnTo>
                      <a:cubicBezTo>
                        <a:pt x="741784" y="553578"/>
                        <a:pt x="665545" y="629817"/>
                        <a:pt x="571500" y="629817"/>
                      </a:cubicBezTo>
                      <a:lnTo>
                        <a:pt x="170284" y="629817"/>
                      </a:lnTo>
                      <a:cubicBezTo>
                        <a:pt x="76239" y="629817"/>
                        <a:pt x="0" y="553578"/>
                        <a:pt x="0" y="459533"/>
                      </a:cubicBezTo>
                      <a:lnTo>
                        <a:pt x="0" y="170284"/>
                      </a:lnTo>
                      <a:cubicBezTo>
                        <a:pt x="0" y="76239"/>
                        <a:pt x="76239" y="0"/>
                        <a:pt x="1702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61" name="Group 60"/>
            <p:cNvGrpSpPr/>
            <p:nvPr/>
          </p:nvGrpSpPr>
          <p:grpSpPr>
            <a:xfrm>
              <a:off x="8028650" y="5704045"/>
              <a:ext cx="1796576" cy="1006081"/>
              <a:chOff x="5004633" y="4648754"/>
              <a:chExt cx="2331508" cy="1134424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5004633" y="5316876"/>
                <a:ext cx="2331508" cy="4663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931881">
                  <a:defRPr/>
                </a:pPr>
                <a:r>
                  <a:rPr lang="en-US" sz="1400" b="1" kern="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Developer</a:t>
                </a:r>
              </a:p>
            </p:txBody>
          </p:sp>
          <p:grpSp>
            <p:nvGrpSpPr>
              <p:cNvPr id="64" name="Group 63"/>
              <p:cNvGrpSpPr>
                <a:grpSpLocks noChangeAspect="1"/>
              </p:cNvGrpSpPr>
              <p:nvPr/>
            </p:nvGrpSpPr>
            <p:grpSpPr>
              <a:xfrm>
                <a:off x="5847038" y="4648754"/>
                <a:ext cx="573865" cy="594357"/>
                <a:chOff x="3666777" y="2914650"/>
                <a:chExt cx="637627" cy="660397"/>
              </a:xfrm>
              <a:solidFill>
                <a:srgbClr val="003963"/>
              </a:solidFill>
            </p:grpSpPr>
            <p:sp>
              <p:nvSpPr>
                <p:cNvPr id="65" name="Oval 64"/>
                <p:cNvSpPr/>
                <p:nvPr/>
              </p:nvSpPr>
              <p:spPr>
                <a:xfrm>
                  <a:off x="3913881" y="2914650"/>
                  <a:ext cx="273051" cy="273050"/>
                </a:xfrm>
                <a:prstGeom prst="ellipse">
                  <a:avLst/>
                </a:prstGeom>
                <a:solidFill>
                  <a:schemeClr val="bg2">
                    <a:lumMod val="25000"/>
                  </a:scheme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sz="1836" kern="0" dirty="0"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6" name="Freeform 65"/>
                <p:cNvSpPr/>
                <p:nvPr/>
              </p:nvSpPr>
              <p:spPr>
                <a:xfrm>
                  <a:off x="3747717" y="3201605"/>
                  <a:ext cx="556687" cy="373442"/>
                </a:xfrm>
                <a:custGeom>
                  <a:avLst/>
                  <a:gdLst>
                    <a:gd name="connsiteX0" fmla="*/ 34925 w 558800"/>
                    <a:gd name="connsiteY0" fmla="*/ 266700 h 371475"/>
                    <a:gd name="connsiteX1" fmla="*/ 203200 w 558800"/>
                    <a:gd name="connsiteY1" fmla="*/ 250825 h 371475"/>
                    <a:gd name="connsiteX2" fmla="*/ 260350 w 558800"/>
                    <a:gd name="connsiteY2" fmla="*/ 73025 h 371475"/>
                    <a:gd name="connsiteX3" fmla="*/ 320675 w 558800"/>
                    <a:gd name="connsiteY3" fmla="*/ 15875 h 371475"/>
                    <a:gd name="connsiteX4" fmla="*/ 419100 w 558800"/>
                    <a:gd name="connsiteY4" fmla="*/ 0 h 371475"/>
                    <a:gd name="connsiteX5" fmla="*/ 501650 w 558800"/>
                    <a:gd name="connsiteY5" fmla="*/ 44450 h 371475"/>
                    <a:gd name="connsiteX6" fmla="*/ 536575 w 558800"/>
                    <a:gd name="connsiteY6" fmla="*/ 98425 h 371475"/>
                    <a:gd name="connsiteX7" fmla="*/ 558800 w 558800"/>
                    <a:gd name="connsiteY7" fmla="*/ 346075 h 371475"/>
                    <a:gd name="connsiteX8" fmla="*/ 349250 w 558800"/>
                    <a:gd name="connsiteY8" fmla="*/ 355600 h 371475"/>
                    <a:gd name="connsiteX9" fmla="*/ 346075 w 558800"/>
                    <a:gd name="connsiteY9" fmla="*/ 349250 h 371475"/>
                    <a:gd name="connsiteX10" fmla="*/ 415925 w 558800"/>
                    <a:gd name="connsiteY10" fmla="*/ 196850 h 371475"/>
                    <a:gd name="connsiteX11" fmla="*/ 412750 w 558800"/>
                    <a:gd name="connsiteY11" fmla="*/ 184150 h 371475"/>
                    <a:gd name="connsiteX12" fmla="*/ 381000 w 558800"/>
                    <a:gd name="connsiteY12" fmla="*/ 187325 h 371475"/>
                    <a:gd name="connsiteX13" fmla="*/ 301625 w 558800"/>
                    <a:gd name="connsiteY13" fmla="*/ 365125 h 371475"/>
                    <a:gd name="connsiteX14" fmla="*/ 28575 w 558800"/>
                    <a:gd name="connsiteY14" fmla="*/ 371475 h 371475"/>
                    <a:gd name="connsiteX15" fmla="*/ 0 w 558800"/>
                    <a:gd name="connsiteY15" fmla="*/ 336550 h 371475"/>
                    <a:gd name="connsiteX16" fmla="*/ 34925 w 558800"/>
                    <a:gd name="connsiteY16" fmla="*/ 266700 h 371475"/>
                    <a:gd name="connsiteX0" fmla="*/ 34925 w 558800"/>
                    <a:gd name="connsiteY0" fmla="*/ 266700 h 371475"/>
                    <a:gd name="connsiteX1" fmla="*/ 203200 w 558800"/>
                    <a:gd name="connsiteY1" fmla="*/ 250825 h 371475"/>
                    <a:gd name="connsiteX2" fmla="*/ 260350 w 558800"/>
                    <a:gd name="connsiteY2" fmla="*/ 73025 h 371475"/>
                    <a:gd name="connsiteX3" fmla="*/ 419100 w 558800"/>
                    <a:gd name="connsiteY3" fmla="*/ 0 h 371475"/>
                    <a:gd name="connsiteX4" fmla="*/ 501650 w 558800"/>
                    <a:gd name="connsiteY4" fmla="*/ 44450 h 371475"/>
                    <a:gd name="connsiteX5" fmla="*/ 536575 w 558800"/>
                    <a:gd name="connsiteY5" fmla="*/ 98425 h 371475"/>
                    <a:gd name="connsiteX6" fmla="*/ 558800 w 558800"/>
                    <a:gd name="connsiteY6" fmla="*/ 346075 h 371475"/>
                    <a:gd name="connsiteX7" fmla="*/ 349250 w 558800"/>
                    <a:gd name="connsiteY7" fmla="*/ 355600 h 371475"/>
                    <a:gd name="connsiteX8" fmla="*/ 346075 w 558800"/>
                    <a:gd name="connsiteY8" fmla="*/ 349250 h 371475"/>
                    <a:gd name="connsiteX9" fmla="*/ 415925 w 558800"/>
                    <a:gd name="connsiteY9" fmla="*/ 196850 h 371475"/>
                    <a:gd name="connsiteX10" fmla="*/ 412750 w 558800"/>
                    <a:gd name="connsiteY10" fmla="*/ 184150 h 371475"/>
                    <a:gd name="connsiteX11" fmla="*/ 381000 w 558800"/>
                    <a:gd name="connsiteY11" fmla="*/ 187325 h 371475"/>
                    <a:gd name="connsiteX12" fmla="*/ 301625 w 558800"/>
                    <a:gd name="connsiteY12" fmla="*/ 365125 h 371475"/>
                    <a:gd name="connsiteX13" fmla="*/ 28575 w 558800"/>
                    <a:gd name="connsiteY13" fmla="*/ 371475 h 371475"/>
                    <a:gd name="connsiteX14" fmla="*/ 0 w 558800"/>
                    <a:gd name="connsiteY14" fmla="*/ 336550 h 371475"/>
                    <a:gd name="connsiteX15" fmla="*/ 34925 w 558800"/>
                    <a:gd name="connsiteY15" fmla="*/ 266700 h 371475"/>
                    <a:gd name="connsiteX0" fmla="*/ 34925 w 558800"/>
                    <a:gd name="connsiteY0" fmla="*/ 222250 h 327025"/>
                    <a:gd name="connsiteX1" fmla="*/ 203200 w 558800"/>
                    <a:gd name="connsiteY1" fmla="*/ 206375 h 327025"/>
                    <a:gd name="connsiteX2" fmla="*/ 260350 w 558800"/>
                    <a:gd name="connsiteY2" fmla="*/ 28575 h 327025"/>
                    <a:gd name="connsiteX3" fmla="*/ 501650 w 558800"/>
                    <a:gd name="connsiteY3" fmla="*/ 0 h 327025"/>
                    <a:gd name="connsiteX4" fmla="*/ 536575 w 558800"/>
                    <a:gd name="connsiteY4" fmla="*/ 53975 h 327025"/>
                    <a:gd name="connsiteX5" fmla="*/ 558800 w 558800"/>
                    <a:gd name="connsiteY5" fmla="*/ 301625 h 327025"/>
                    <a:gd name="connsiteX6" fmla="*/ 349250 w 558800"/>
                    <a:gd name="connsiteY6" fmla="*/ 311150 h 327025"/>
                    <a:gd name="connsiteX7" fmla="*/ 346075 w 558800"/>
                    <a:gd name="connsiteY7" fmla="*/ 304800 h 327025"/>
                    <a:gd name="connsiteX8" fmla="*/ 415925 w 558800"/>
                    <a:gd name="connsiteY8" fmla="*/ 152400 h 327025"/>
                    <a:gd name="connsiteX9" fmla="*/ 412750 w 558800"/>
                    <a:gd name="connsiteY9" fmla="*/ 139700 h 327025"/>
                    <a:gd name="connsiteX10" fmla="*/ 381000 w 558800"/>
                    <a:gd name="connsiteY10" fmla="*/ 142875 h 327025"/>
                    <a:gd name="connsiteX11" fmla="*/ 301625 w 558800"/>
                    <a:gd name="connsiteY11" fmla="*/ 320675 h 327025"/>
                    <a:gd name="connsiteX12" fmla="*/ 28575 w 558800"/>
                    <a:gd name="connsiteY12" fmla="*/ 327025 h 327025"/>
                    <a:gd name="connsiteX13" fmla="*/ 0 w 558800"/>
                    <a:gd name="connsiteY13" fmla="*/ 292100 h 327025"/>
                    <a:gd name="connsiteX14" fmla="*/ 34925 w 558800"/>
                    <a:gd name="connsiteY14" fmla="*/ 222250 h 327025"/>
                    <a:gd name="connsiteX0" fmla="*/ 34925 w 558800"/>
                    <a:gd name="connsiteY0" fmla="*/ 246288 h 351063"/>
                    <a:gd name="connsiteX1" fmla="*/ 203200 w 558800"/>
                    <a:gd name="connsiteY1" fmla="*/ 230413 h 351063"/>
                    <a:gd name="connsiteX2" fmla="*/ 260350 w 558800"/>
                    <a:gd name="connsiteY2" fmla="*/ 52613 h 351063"/>
                    <a:gd name="connsiteX3" fmla="*/ 501650 w 558800"/>
                    <a:gd name="connsiteY3" fmla="*/ 24038 h 351063"/>
                    <a:gd name="connsiteX4" fmla="*/ 536575 w 558800"/>
                    <a:gd name="connsiteY4" fmla="*/ 78013 h 351063"/>
                    <a:gd name="connsiteX5" fmla="*/ 558800 w 558800"/>
                    <a:gd name="connsiteY5" fmla="*/ 325663 h 351063"/>
                    <a:gd name="connsiteX6" fmla="*/ 349250 w 558800"/>
                    <a:gd name="connsiteY6" fmla="*/ 335188 h 351063"/>
                    <a:gd name="connsiteX7" fmla="*/ 346075 w 558800"/>
                    <a:gd name="connsiteY7" fmla="*/ 328838 h 351063"/>
                    <a:gd name="connsiteX8" fmla="*/ 415925 w 558800"/>
                    <a:gd name="connsiteY8" fmla="*/ 176438 h 351063"/>
                    <a:gd name="connsiteX9" fmla="*/ 412750 w 558800"/>
                    <a:gd name="connsiteY9" fmla="*/ 163738 h 351063"/>
                    <a:gd name="connsiteX10" fmla="*/ 381000 w 558800"/>
                    <a:gd name="connsiteY10" fmla="*/ 166913 h 351063"/>
                    <a:gd name="connsiteX11" fmla="*/ 301625 w 558800"/>
                    <a:gd name="connsiteY11" fmla="*/ 344713 h 351063"/>
                    <a:gd name="connsiteX12" fmla="*/ 28575 w 558800"/>
                    <a:gd name="connsiteY12" fmla="*/ 351063 h 351063"/>
                    <a:gd name="connsiteX13" fmla="*/ 0 w 558800"/>
                    <a:gd name="connsiteY13" fmla="*/ 316138 h 351063"/>
                    <a:gd name="connsiteX14" fmla="*/ 34925 w 558800"/>
                    <a:gd name="connsiteY14" fmla="*/ 246288 h 351063"/>
                    <a:gd name="connsiteX0" fmla="*/ 34925 w 558800"/>
                    <a:gd name="connsiteY0" fmla="*/ 263928 h 368703"/>
                    <a:gd name="connsiteX1" fmla="*/ 203200 w 558800"/>
                    <a:gd name="connsiteY1" fmla="*/ 248053 h 368703"/>
                    <a:gd name="connsiteX2" fmla="*/ 260350 w 558800"/>
                    <a:gd name="connsiteY2" fmla="*/ 70253 h 368703"/>
                    <a:gd name="connsiteX3" fmla="*/ 501650 w 558800"/>
                    <a:gd name="connsiteY3" fmla="*/ 41678 h 368703"/>
                    <a:gd name="connsiteX4" fmla="*/ 536575 w 558800"/>
                    <a:gd name="connsiteY4" fmla="*/ 95653 h 368703"/>
                    <a:gd name="connsiteX5" fmla="*/ 558800 w 558800"/>
                    <a:gd name="connsiteY5" fmla="*/ 343303 h 368703"/>
                    <a:gd name="connsiteX6" fmla="*/ 349250 w 558800"/>
                    <a:gd name="connsiteY6" fmla="*/ 352828 h 368703"/>
                    <a:gd name="connsiteX7" fmla="*/ 346075 w 558800"/>
                    <a:gd name="connsiteY7" fmla="*/ 346478 h 368703"/>
                    <a:gd name="connsiteX8" fmla="*/ 415925 w 558800"/>
                    <a:gd name="connsiteY8" fmla="*/ 194078 h 368703"/>
                    <a:gd name="connsiteX9" fmla="*/ 412750 w 558800"/>
                    <a:gd name="connsiteY9" fmla="*/ 181378 h 368703"/>
                    <a:gd name="connsiteX10" fmla="*/ 381000 w 558800"/>
                    <a:gd name="connsiteY10" fmla="*/ 184553 h 368703"/>
                    <a:gd name="connsiteX11" fmla="*/ 301625 w 558800"/>
                    <a:gd name="connsiteY11" fmla="*/ 362353 h 368703"/>
                    <a:gd name="connsiteX12" fmla="*/ 28575 w 558800"/>
                    <a:gd name="connsiteY12" fmla="*/ 368703 h 368703"/>
                    <a:gd name="connsiteX13" fmla="*/ 0 w 558800"/>
                    <a:gd name="connsiteY13" fmla="*/ 333778 h 368703"/>
                    <a:gd name="connsiteX14" fmla="*/ 34925 w 558800"/>
                    <a:gd name="connsiteY14" fmla="*/ 263928 h 368703"/>
                    <a:gd name="connsiteX0" fmla="*/ 34925 w 558800"/>
                    <a:gd name="connsiteY0" fmla="*/ 263928 h 368703"/>
                    <a:gd name="connsiteX1" fmla="*/ 203200 w 558800"/>
                    <a:gd name="connsiteY1" fmla="*/ 248053 h 368703"/>
                    <a:gd name="connsiteX2" fmla="*/ 260350 w 558800"/>
                    <a:gd name="connsiteY2" fmla="*/ 70253 h 368703"/>
                    <a:gd name="connsiteX3" fmla="*/ 501650 w 558800"/>
                    <a:gd name="connsiteY3" fmla="*/ 41678 h 368703"/>
                    <a:gd name="connsiteX4" fmla="*/ 558800 w 558800"/>
                    <a:gd name="connsiteY4" fmla="*/ 343303 h 368703"/>
                    <a:gd name="connsiteX5" fmla="*/ 349250 w 558800"/>
                    <a:gd name="connsiteY5" fmla="*/ 352828 h 368703"/>
                    <a:gd name="connsiteX6" fmla="*/ 346075 w 558800"/>
                    <a:gd name="connsiteY6" fmla="*/ 346478 h 368703"/>
                    <a:gd name="connsiteX7" fmla="*/ 415925 w 558800"/>
                    <a:gd name="connsiteY7" fmla="*/ 194078 h 368703"/>
                    <a:gd name="connsiteX8" fmla="*/ 412750 w 558800"/>
                    <a:gd name="connsiteY8" fmla="*/ 181378 h 368703"/>
                    <a:gd name="connsiteX9" fmla="*/ 381000 w 558800"/>
                    <a:gd name="connsiteY9" fmla="*/ 184553 h 368703"/>
                    <a:gd name="connsiteX10" fmla="*/ 301625 w 558800"/>
                    <a:gd name="connsiteY10" fmla="*/ 362353 h 368703"/>
                    <a:gd name="connsiteX11" fmla="*/ 28575 w 558800"/>
                    <a:gd name="connsiteY11" fmla="*/ 368703 h 368703"/>
                    <a:gd name="connsiteX12" fmla="*/ 0 w 558800"/>
                    <a:gd name="connsiteY12" fmla="*/ 333778 h 368703"/>
                    <a:gd name="connsiteX13" fmla="*/ 34925 w 558800"/>
                    <a:gd name="connsiteY13" fmla="*/ 263928 h 368703"/>
                    <a:gd name="connsiteX0" fmla="*/ 34925 w 558800"/>
                    <a:gd name="connsiteY0" fmla="*/ 263928 h 368703"/>
                    <a:gd name="connsiteX1" fmla="*/ 203200 w 558800"/>
                    <a:gd name="connsiteY1" fmla="*/ 248053 h 368703"/>
                    <a:gd name="connsiteX2" fmla="*/ 260350 w 558800"/>
                    <a:gd name="connsiteY2" fmla="*/ 70253 h 368703"/>
                    <a:gd name="connsiteX3" fmla="*/ 501650 w 558800"/>
                    <a:gd name="connsiteY3" fmla="*/ 41678 h 368703"/>
                    <a:gd name="connsiteX4" fmla="*/ 558800 w 558800"/>
                    <a:gd name="connsiteY4" fmla="*/ 343303 h 368703"/>
                    <a:gd name="connsiteX5" fmla="*/ 349250 w 558800"/>
                    <a:gd name="connsiteY5" fmla="*/ 352828 h 368703"/>
                    <a:gd name="connsiteX6" fmla="*/ 346075 w 558800"/>
                    <a:gd name="connsiteY6" fmla="*/ 346478 h 368703"/>
                    <a:gd name="connsiteX7" fmla="*/ 415925 w 558800"/>
                    <a:gd name="connsiteY7" fmla="*/ 194078 h 368703"/>
                    <a:gd name="connsiteX8" fmla="*/ 412750 w 558800"/>
                    <a:gd name="connsiteY8" fmla="*/ 181378 h 368703"/>
                    <a:gd name="connsiteX9" fmla="*/ 381000 w 558800"/>
                    <a:gd name="connsiteY9" fmla="*/ 184553 h 368703"/>
                    <a:gd name="connsiteX10" fmla="*/ 301625 w 558800"/>
                    <a:gd name="connsiteY10" fmla="*/ 362353 h 368703"/>
                    <a:gd name="connsiteX11" fmla="*/ 28575 w 558800"/>
                    <a:gd name="connsiteY11" fmla="*/ 368703 h 368703"/>
                    <a:gd name="connsiteX12" fmla="*/ 0 w 558800"/>
                    <a:gd name="connsiteY12" fmla="*/ 333778 h 368703"/>
                    <a:gd name="connsiteX13" fmla="*/ 34925 w 558800"/>
                    <a:gd name="connsiteY13" fmla="*/ 263928 h 368703"/>
                    <a:gd name="connsiteX0" fmla="*/ 34925 w 558800"/>
                    <a:gd name="connsiteY0" fmla="*/ 263928 h 368703"/>
                    <a:gd name="connsiteX1" fmla="*/ 203200 w 558800"/>
                    <a:gd name="connsiteY1" fmla="*/ 248053 h 368703"/>
                    <a:gd name="connsiteX2" fmla="*/ 260350 w 558800"/>
                    <a:gd name="connsiteY2" fmla="*/ 70253 h 368703"/>
                    <a:gd name="connsiteX3" fmla="*/ 501650 w 558800"/>
                    <a:gd name="connsiteY3" fmla="*/ 41678 h 368703"/>
                    <a:gd name="connsiteX4" fmla="*/ 558800 w 558800"/>
                    <a:gd name="connsiteY4" fmla="*/ 343303 h 368703"/>
                    <a:gd name="connsiteX5" fmla="*/ 349250 w 558800"/>
                    <a:gd name="connsiteY5" fmla="*/ 352828 h 368703"/>
                    <a:gd name="connsiteX6" fmla="*/ 346075 w 558800"/>
                    <a:gd name="connsiteY6" fmla="*/ 346478 h 368703"/>
                    <a:gd name="connsiteX7" fmla="*/ 415925 w 558800"/>
                    <a:gd name="connsiteY7" fmla="*/ 194078 h 368703"/>
                    <a:gd name="connsiteX8" fmla="*/ 412750 w 558800"/>
                    <a:gd name="connsiteY8" fmla="*/ 181378 h 368703"/>
                    <a:gd name="connsiteX9" fmla="*/ 381000 w 558800"/>
                    <a:gd name="connsiteY9" fmla="*/ 184553 h 368703"/>
                    <a:gd name="connsiteX10" fmla="*/ 301625 w 558800"/>
                    <a:gd name="connsiteY10" fmla="*/ 362353 h 368703"/>
                    <a:gd name="connsiteX11" fmla="*/ 28575 w 558800"/>
                    <a:gd name="connsiteY11" fmla="*/ 368703 h 368703"/>
                    <a:gd name="connsiteX12" fmla="*/ 0 w 558800"/>
                    <a:gd name="connsiteY12" fmla="*/ 333778 h 368703"/>
                    <a:gd name="connsiteX13" fmla="*/ 34925 w 558800"/>
                    <a:gd name="connsiteY13" fmla="*/ 263928 h 368703"/>
                    <a:gd name="connsiteX0" fmla="*/ 34925 w 558800"/>
                    <a:gd name="connsiteY0" fmla="*/ 263928 h 368703"/>
                    <a:gd name="connsiteX1" fmla="*/ 203200 w 558800"/>
                    <a:gd name="connsiteY1" fmla="*/ 248053 h 368703"/>
                    <a:gd name="connsiteX2" fmla="*/ 260350 w 558800"/>
                    <a:gd name="connsiteY2" fmla="*/ 70253 h 368703"/>
                    <a:gd name="connsiteX3" fmla="*/ 501650 w 558800"/>
                    <a:gd name="connsiteY3" fmla="*/ 41678 h 368703"/>
                    <a:gd name="connsiteX4" fmla="*/ 558800 w 558800"/>
                    <a:gd name="connsiteY4" fmla="*/ 343303 h 368703"/>
                    <a:gd name="connsiteX5" fmla="*/ 349250 w 558800"/>
                    <a:gd name="connsiteY5" fmla="*/ 352828 h 368703"/>
                    <a:gd name="connsiteX6" fmla="*/ 346075 w 558800"/>
                    <a:gd name="connsiteY6" fmla="*/ 346478 h 368703"/>
                    <a:gd name="connsiteX7" fmla="*/ 415925 w 558800"/>
                    <a:gd name="connsiteY7" fmla="*/ 194078 h 368703"/>
                    <a:gd name="connsiteX8" fmla="*/ 381000 w 558800"/>
                    <a:gd name="connsiteY8" fmla="*/ 184553 h 368703"/>
                    <a:gd name="connsiteX9" fmla="*/ 301625 w 558800"/>
                    <a:gd name="connsiteY9" fmla="*/ 362353 h 368703"/>
                    <a:gd name="connsiteX10" fmla="*/ 28575 w 558800"/>
                    <a:gd name="connsiteY10" fmla="*/ 368703 h 368703"/>
                    <a:gd name="connsiteX11" fmla="*/ 0 w 558800"/>
                    <a:gd name="connsiteY11" fmla="*/ 333778 h 368703"/>
                    <a:gd name="connsiteX12" fmla="*/ 34925 w 558800"/>
                    <a:gd name="connsiteY12" fmla="*/ 263928 h 368703"/>
                    <a:gd name="connsiteX0" fmla="*/ 6350 w 530225"/>
                    <a:gd name="connsiteY0" fmla="*/ 263928 h 368703"/>
                    <a:gd name="connsiteX1" fmla="*/ 174625 w 530225"/>
                    <a:gd name="connsiteY1" fmla="*/ 248053 h 368703"/>
                    <a:gd name="connsiteX2" fmla="*/ 231775 w 530225"/>
                    <a:gd name="connsiteY2" fmla="*/ 70253 h 368703"/>
                    <a:gd name="connsiteX3" fmla="*/ 473075 w 530225"/>
                    <a:gd name="connsiteY3" fmla="*/ 41678 h 368703"/>
                    <a:gd name="connsiteX4" fmla="*/ 530225 w 530225"/>
                    <a:gd name="connsiteY4" fmla="*/ 343303 h 368703"/>
                    <a:gd name="connsiteX5" fmla="*/ 320675 w 530225"/>
                    <a:gd name="connsiteY5" fmla="*/ 352828 h 368703"/>
                    <a:gd name="connsiteX6" fmla="*/ 317500 w 530225"/>
                    <a:gd name="connsiteY6" fmla="*/ 346478 h 368703"/>
                    <a:gd name="connsiteX7" fmla="*/ 387350 w 530225"/>
                    <a:gd name="connsiteY7" fmla="*/ 194078 h 368703"/>
                    <a:gd name="connsiteX8" fmla="*/ 352425 w 530225"/>
                    <a:gd name="connsiteY8" fmla="*/ 184553 h 368703"/>
                    <a:gd name="connsiteX9" fmla="*/ 273050 w 530225"/>
                    <a:gd name="connsiteY9" fmla="*/ 362353 h 368703"/>
                    <a:gd name="connsiteX10" fmla="*/ 0 w 530225"/>
                    <a:gd name="connsiteY10" fmla="*/ 368703 h 368703"/>
                    <a:gd name="connsiteX11" fmla="*/ 6350 w 530225"/>
                    <a:gd name="connsiteY11" fmla="*/ 263928 h 368703"/>
                    <a:gd name="connsiteX0" fmla="*/ 28984 w 552859"/>
                    <a:gd name="connsiteY0" fmla="*/ 263928 h 368703"/>
                    <a:gd name="connsiteX1" fmla="*/ 197259 w 552859"/>
                    <a:gd name="connsiteY1" fmla="*/ 248053 h 368703"/>
                    <a:gd name="connsiteX2" fmla="*/ 254409 w 552859"/>
                    <a:gd name="connsiteY2" fmla="*/ 70253 h 368703"/>
                    <a:gd name="connsiteX3" fmla="*/ 495709 w 552859"/>
                    <a:gd name="connsiteY3" fmla="*/ 41678 h 368703"/>
                    <a:gd name="connsiteX4" fmla="*/ 552859 w 552859"/>
                    <a:gd name="connsiteY4" fmla="*/ 343303 h 368703"/>
                    <a:gd name="connsiteX5" fmla="*/ 343309 w 552859"/>
                    <a:gd name="connsiteY5" fmla="*/ 352828 h 368703"/>
                    <a:gd name="connsiteX6" fmla="*/ 340134 w 552859"/>
                    <a:gd name="connsiteY6" fmla="*/ 346478 h 368703"/>
                    <a:gd name="connsiteX7" fmla="*/ 409984 w 552859"/>
                    <a:gd name="connsiteY7" fmla="*/ 194078 h 368703"/>
                    <a:gd name="connsiteX8" fmla="*/ 375059 w 552859"/>
                    <a:gd name="connsiteY8" fmla="*/ 184553 h 368703"/>
                    <a:gd name="connsiteX9" fmla="*/ 295684 w 552859"/>
                    <a:gd name="connsiteY9" fmla="*/ 362353 h 368703"/>
                    <a:gd name="connsiteX10" fmla="*/ 22634 w 552859"/>
                    <a:gd name="connsiteY10" fmla="*/ 368703 h 368703"/>
                    <a:gd name="connsiteX11" fmla="*/ 28984 w 552859"/>
                    <a:gd name="connsiteY11" fmla="*/ 263928 h 368703"/>
                    <a:gd name="connsiteX0" fmla="*/ 35058 w 558933"/>
                    <a:gd name="connsiteY0" fmla="*/ 263928 h 369620"/>
                    <a:gd name="connsiteX1" fmla="*/ 203333 w 558933"/>
                    <a:gd name="connsiteY1" fmla="*/ 248053 h 369620"/>
                    <a:gd name="connsiteX2" fmla="*/ 260483 w 558933"/>
                    <a:gd name="connsiteY2" fmla="*/ 70253 h 369620"/>
                    <a:gd name="connsiteX3" fmla="*/ 501783 w 558933"/>
                    <a:gd name="connsiteY3" fmla="*/ 41678 h 369620"/>
                    <a:gd name="connsiteX4" fmla="*/ 558933 w 558933"/>
                    <a:gd name="connsiteY4" fmla="*/ 343303 h 369620"/>
                    <a:gd name="connsiteX5" fmla="*/ 349383 w 558933"/>
                    <a:gd name="connsiteY5" fmla="*/ 352828 h 369620"/>
                    <a:gd name="connsiteX6" fmla="*/ 346208 w 558933"/>
                    <a:gd name="connsiteY6" fmla="*/ 346478 h 369620"/>
                    <a:gd name="connsiteX7" fmla="*/ 416058 w 558933"/>
                    <a:gd name="connsiteY7" fmla="*/ 194078 h 369620"/>
                    <a:gd name="connsiteX8" fmla="*/ 381133 w 558933"/>
                    <a:gd name="connsiteY8" fmla="*/ 184553 h 369620"/>
                    <a:gd name="connsiteX9" fmla="*/ 301758 w 558933"/>
                    <a:gd name="connsiteY9" fmla="*/ 362353 h 369620"/>
                    <a:gd name="connsiteX10" fmla="*/ 28708 w 558933"/>
                    <a:gd name="connsiteY10" fmla="*/ 368703 h 369620"/>
                    <a:gd name="connsiteX11" fmla="*/ 35058 w 558933"/>
                    <a:gd name="connsiteY11" fmla="*/ 263928 h 369620"/>
                    <a:gd name="connsiteX0" fmla="*/ 38101 w 561976"/>
                    <a:gd name="connsiteY0" fmla="*/ 263928 h 368703"/>
                    <a:gd name="connsiteX1" fmla="*/ 206376 w 561976"/>
                    <a:gd name="connsiteY1" fmla="*/ 248053 h 368703"/>
                    <a:gd name="connsiteX2" fmla="*/ 263526 w 561976"/>
                    <a:gd name="connsiteY2" fmla="*/ 70253 h 368703"/>
                    <a:gd name="connsiteX3" fmla="*/ 504826 w 561976"/>
                    <a:gd name="connsiteY3" fmla="*/ 41678 h 368703"/>
                    <a:gd name="connsiteX4" fmla="*/ 561976 w 561976"/>
                    <a:gd name="connsiteY4" fmla="*/ 343303 h 368703"/>
                    <a:gd name="connsiteX5" fmla="*/ 352426 w 561976"/>
                    <a:gd name="connsiteY5" fmla="*/ 352828 h 368703"/>
                    <a:gd name="connsiteX6" fmla="*/ 349251 w 561976"/>
                    <a:gd name="connsiteY6" fmla="*/ 346478 h 368703"/>
                    <a:gd name="connsiteX7" fmla="*/ 419101 w 561976"/>
                    <a:gd name="connsiteY7" fmla="*/ 194078 h 368703"/>
                    <a:gd name="connsiteX8" fmla="*/ 384176 w 561976"/>
                    <a:gd name="connsiteY8" fmla="*/ 184553 h 368703"/>
                    <a:gd name="connsiteX9" fmla="*/ 304801 w 561976"/>
                    <a:gd name="connsiteY9" fmla="*/ 362353 h 368703"/>
                    <a:gd name="connsiteX10" fmla="*/ 31751 w 561976"/>
                    <a:gd name="connsiteY10" fmla="*/ 368703 h 368703"/>
                    <a:gd name="connsiteX11" fmla="*/ 38101 w 561976"/>
                    <a:gd name="connsiteY11" fmla="*/ 263928 h 368703"/>
                    <a:gd name="connsiteX0" fmla="*/ 35796 w 559671"/>
                    <a:gd name="connsiteY0" fmla="*/ 263928 h 368703"/>
                    <a:gd name="connsiteX1" fmla="*/ 204071 w 559671"/>
                    <a:gd name="connsiteY1" fmla="*/ 248053 h 368703"/>
                    <a:gd name="connsiteX2" fmla="*/ 261221 w 559671"/>
                    <a:gd name="connsiteY2" fmla="*/ 70253 h 368703"/>
                    <a:gd name="connsiteX3" fmla="*/ 502521 w 559671"/>
                    <a:gd name="connsiteY3" fmla="*/ 41678 h 368703"/>
                    <a:gd name="connsiteX4" fmla="*/ 559671 w 559671"/>
                    <a:gd name="connsiteY4" fmla="*/ 343303 h 368703"/>
                    <a:gd name="connsiteX5" fmla="*/ 350121 w 559671"/>
                    <a:gd name="connsiteY5" fmla="*/ 352828 h 368703"/>
                    <a:gd name="connsiteX6" fmla="*/ 346946 w 559671"/>
                    <a:gd name="connsiteY6" fmla="*/ 346478 h 368703"/>
                    <a:gd name="connsiteX7" fmla="*/ 416796 w 559671"/>
                    <a:gd name="connsiteY7" fmla="*/ 194078 h 368703"/>
                    <a:gd name="connsiteX8" fmla="*/ 381871 w 559671"/>
                    <a:gd name="connsiteY8" fmla="*/ 184553 h 368703"/>
                    <a:gd name="connsiteX9" fmla="*/ 302496 w 559671"/>
                    <a:gd name="connsiteY9" fmla="*/ 362353 h 368703"/>
                    <a:gd name="connsiteX10" fmla="*/ 29446 w 559671"/>
                    <a:gd name="connsiteY10" fmla="*/ 368703 h 368703"/>
                    <a:gd name="connsiteX11" fmla="*/ 35796 w 559671"/>
                    <a:gd name="connsiteY11" fmla="*/ 263928 h 368703"/>
                    <a:gd name="connsiteX0" fmla="*/ 33802 w 557677"/>
                    <a:gd name="connsiteY0" fmla="*/ 263928 h 368703"/>
                    <a:gd name="connsiteX1" fmla="*/ 202077 w 557677"/>
                    <a:gd name="connsiteY1" fmla="*/ 248053 h 368703"/>
                    <a:gd name="connsiteX2" fmla="*/ 259227 w 557677"/>
                    <a:gd name="connsiteY2" fmla="*/ 70253 h 368703"/>
                    <a:gd name="connsiteX3" fmla="*/ 500527 w 557677"/>
                    <a:gd name="connsiteY3" fmla="*/ 41678 h 368703"/>
                    <a:gd name="connsiteX4" fmla="*/ 557677 w 557677"/>
                    <a:gd name="connsiteY4" fmla="*/ 343303 h 368703"/>
                    <a:gd name="connsiteX5" fmla="*/ 348127 w 557677"/>
                    <a:gd name="connsiteY5" fmla="*/ 352828 h 368703"/>
                    <a:gd name="connsiteX6" fmla="*/ 344952 w 557677"/>
                    <a:gd name="connsiteY6" fmla="*/ 346478 h 368703"/>
                    <a:gd name="connsiteX7" fmla="*/ 414802 w 557677"/>
                    <a:gd name="connsiteY7" fmla="*/ 194078 h 368703"/>
                    <a:gd name="connsiteX8" fmla="*/ 379877 w 557677"/>
                    <a:gd name="connsiteY8" fmla="*/ 184553 h 368703"/>
                    <a:gd name="connsiteX9" fmla="*/ 300502 w 557677"/>
                    <a:gd name="connsiteY9" fmla="*/ 362353 h 368703"/>
                    <a:gd name="connsiteX10" fmla="*/ 27452 w 557677"/>
                    <a:gd name="connsiteY10" fmla="*/ 368703 h 368703"/>
                    <a:gd name="connsiteX11" fmla="*/ 33802 w 557677"/>
                    <a:gd name="connsiteY11" fmla="*/ 263928 h 368703"/>
                    <a:gd name="connsiteX0" fmla="*/ 32812 w 556687"/>
                    <a:gd name="connsiteY0" fmla="*/ 263928 h 368703"/>
                    <a:gd name="connsiteX1" fmla="*/ 201087 w 556687"/>
                    <a:gd name="connsiteY1" fmla="*/ 248053 h 368703"/>
                    <a:gd name="connsiteX2" fmla="*/ 258237 w 556687"/>
                    <a:gd name="connsiteY2" fmla="*/ 70253 h 368703"/>
                    <a:gd name="connsiteX3" fmla="*/ 499537 w 556687"/>
                    <a:gd name="connsiteY3" fmla="*/ 41678 h 368703"/>
                    <a:gd name="connsiteX4" fmla="*/ 556687 w 556687"/>
                    <a:gd name="connsiteY4" fmla="*/ 343303 h 368703"/>
                    <a:gd name="connsiteX5" fmla="*/ 347137 w 556687"/>
                    <a:gd name="connsiteY5" fmla="*/ 352828 h 368703"/>
                    <a:gd name="connsiteX6" fmla="*/ 343962 w 556687"/>
                    <a:gd name="connsiteY6" fmla="*/ 346478 h 368703"/>
                    <a:gd name="connsiteX7" fmla="*/ 413812 w 556687"/>
                    <a:gd name="connsiteY7" fmla="*/ 194078 h 368703"/>
                    <a:gd name="connsiteX8" fmla="*/ 378887 w 556687"/>
                    <a:gd name="connsiteY8" fmla="*/ 184553 h 368703"/>
                    <a:gd name="connsiteX9" fmla="*/ 299512 w 556687"/>
                    <a:gd name="connsiteY9" fmla="*/ 362353 h 368703"/>
                    <a:gd name="connsiteX10" fmla="*/ 26462 w 556687"/>
                    <a:gd name="connsiteY10" fmla="*/ 368703 h 368703"/>
                    <a:gd name="connsiteX11" fmla="*/ 32812 w 556687"/>
                    <a:gd name="connsiteY11" fmla="*/ 263928 h 368703"/>
                    <a:gd name="connsiteX0" fmla="*/ 32812 w 556687"/>
                    <a:gd name="connsiteY0" fmla="*/ 263928 h 368703"/>
                    <a:gd name="connsiteX1" fmla="*/ 201087 w 556687"/>
                    <a:gd name="connsiteY1" fmla="*/ 248053 h 368703"/>
                    <a:gd name="connsiteX2" fmla="*/ 258237 w 556687"/>
                    <a:gd name="connsiteY2" fmla="*/ 70253 h 368703"/>
                    <a:gd name="connsiteX3" fmla="*/ 499537 w 556687"/>
                    <a:gd name="connsiteY3" fmla="*/ 41678 h 368703"/>
                    <a:gd name="connsiteX4" fmla="*/ 556687 w 556687"/>
                    <a:gd name="connsiteY4" fmla="*/ 343303 h 368703"/>
                    <a:gd name="connsiteX5" fmla="*/ 347137 w 556687"/>
                    <a:gd name="connsiteY5" fmla="*/ 352828 h 368703"/>
                    <a:gd name="connsiteX6" fmla="*/ 413812 w 556687"/>
                    <a:gd name="connsiteY6" fmla="*/ 194078 h 368703"/>
                    <a:gd name="connsiteX7" fmla="*/ 378887 w 556687"/>
                    <a:gd name="connsiteY7" fmla="*/ 184553 h 368703"/>
                    <a:gd name="connsiteX8" fmla="*/ 299512 w 556687"/>
                    <a:gd name="connsiteY8" fmla="*/ 362353 h 368703"/>
                    <a:gd name="connsiteX9" fmla="*/ 26462 w 556687"/>
                    <a:gd name="connsiteY9" fmla="*/ 368703 h 368703"/>
                    <a:gd name="connsiteX10" fmla="*/ 32812 w 556687"/>
                    <a:gd name="connsiteY10" fmla="*/ 263928 h 368703"/>
                    <a:gd name="connsiteX0" fmla="*/ 32812 w 556687"/>
                    <a:gd name="connsiteY0" fmla="*/ 263928 h 368703"/>
                    <a:gd name="connsiteX1" fmla="*/ 201087 w 556687"/>
                    <a:gd name="connsiteY1" fmla="*/ 248053 h 368703"/>
                    <a:gd name="connsiteX2" fmla="*/ 258237 w 556687"/>
                    <a:gd name="connsiteY2" fmla="*/ 70253 h 368703"/>
                    <a:gd name="connsiteX3" fmla="*/ 499537 w 556687"/>
                    <a:gd name="connsiteY3" fmla="*/ 41678 h 368703"/>
                    <a:gd name="connsiteX4" fmla="*/ 556687 w 556687"/>
                    <a:gd name="connsiteY4" fmla="*/ 343303 h 368703"/>
                    <a:gd name="connsiteX5" fmla="*/ 347137 w 556687"/>
                    <a:gd name="connsiteY5" fmla="*/ 352828 h 368703"/>
                    <a:gd name="connsiteX6" fmla="*/ 413812 w 556687"/>
                    <a:gd name="connsiteY6" fmla="*/ 194078 h 368703"/>
                    <a:gd name="connsiteX7" fmla="*/ 378887 w 556687"/>
                    <a:gd name="connsiteY7" fmla="*/ 184553 h 368703"/>
                    <a:gd name="connsiteX8" fmla="*/ 299512 w 556687"/>
                    <a:gd name="connsiteY8" fmla="*/ 362353 h 368703"/>
                    <a:gd name="connsiteX9" fmla="*/ 26462 w 556687"/>
                    <a:gd name="connsiteY9" fmla="*/ 368703 h 368703"/>
                    <a:gd name="connsiteX10" fmla="*/ 32812 w 556687"/>
                    <a:gd name="connsiteY10" fmla="*/ 263928 h 368703"/>
                    <a:gd name="connsiteX0" fmla="*/ 32812 w 556687"/>
                    <a:gd name="connsiteY0" fmla="*/ 263928 h 368703"/>
                    <a:gd name="connsiteX1" fmla="*/ 201087 w 556687"/>
                    <a:gd name="connsiteY1" fmla="*/ 248053 h 368703"/>
                    <a:gd name="connsiteX2" fmla="*/ 258237 w 556687"/>
                    <a:gd name="connsiteY2" fmla="*/ 70253 h 368703"/>
                    <a:gd name="connsiteX3" fmla="*/ 499537 w 556687"/>
                    <a:gd name="connsiteY3" fmla="*/ 41678 h 368703"/>
                    <a:gd name="connsiteX4" fmla="*/ 556687 w 556687"/>
                    <a:gd name="connsiteY4" fmla="*/ 343303 h 368703"/>
                    <a:gd name="connsiteX5" fmla="*/ 347137 w 556687"/>
                    <a:gd name="connsiteY5" fmla="*/ 352828 h 368703"/>
                    <a:gd name="connsiteX6" fmla="*/ 413812 w 556687"/>
                    <a:gd name="connsiteY6" fmla="*/ 194078 h 368703"/>
                    <a:gd name="connsiteX7" fmla="*/ 378887 w 556687"/>
                    <a:gd name="connsiteY7" fmla="*/ 184553 h 368703"/>
                    <a:gd name="connsiteX8" fmla="*/ 299512 w 556687"/>
                    <a:gd name="connsiteY8" fmla="*/ 362353 h 368703"/>
                    <a:gd name="connsiteX9" fmla="*/ 26462 w 556687"/>
                    <a:gd name="connsiteY9" fmla="*/ 368703 h 368703"/>
                    <a:gd name="connsiteX10" fmla="*/ 32812 w 556687"/>
                    <a:gd name="connsiteY10" fmla="*/ 263928 h 368703"/>
                    <a:gd name="connsiteX0" fmla="*/ 32812 w 556687"/>
                    <a:gd name="connsiteY0" fmla="*/ 263928 h 368703"/>
                    <a:gd name="connsiteX1" fmla="*/ 201087 w 556687"/>
                    <a:gd name="connsiteY1" fmla="*/ 248053 h 368703"/>
                    <a:gd name="connsiteX2" fmla="*/ 258237 w 556687"/>
                    <a:gd name="connsiteY2" fmla="*/ 70253 h 368703"/>
                    <a:gd name="connsiteX3" fmla="*/ 499537 w 556687"/>
                    <a:gd name="connsiteY3" fmla="*/ 41678 h 368703"/>
                    <a:gd name="connsiteX4" fmla="*/ 556687 w 556687"/>
                    <a:gd name="connsiteY4" fmla="*/ 343303 h 368703"/>
                    <a:gd name="connsiteX5" fmla="*/ 347137 w 556687"/>
                    <a:gd name="connsiteY5" fmla="*/ 352828 h 368703"/>
                    <a:gd name="connsiteX6" fmla="*/ 413812 w 556687"/>
                    <a:gd name="connsiteY6" fmla="*/ 194078 h 368703"/>
                    <a:gd name="connsiteX7" fmla="*/ 378887 w 556687"/>
                    <a:gd name="connsiteY7" fmla="*/ 184553 h 368703"/>
                    <a:gd name="connsiteX8" fmla="*/ 299512 w 556687"/>
                    <a:gd name="connsiteY8" fmla="*/ 362353 h 368703"/>
                    <a:gd name="connsiteX9" fmla="*/ 26462 w 556687"/>
                    <a:gd name="connsiteY9" fmla="*/ 368703 h 368703"/>
                    <a:gd name="connsiteX10" fmla="*/ 32812 w 556687"/>
                    <a:gd name="connsiteY10" fmla="*/ 263928 h 368703"/>
                    <a:gd name="connsiteX0" fmla="*/ 32812 w 556687"/>
                    <a:gd name="connsiteY0" fmla="*/ 260508 h 365283"/>
                    <a:gd name="connsiteX1" fmla="*/ 201087 w 556687"/>
                    <a:gd name="connsiteY1" fmla="*/ 244633 h 365283"/>
                    <a:gd name="connsiteX2" fmla="*/ 258237 w 556687"/>
                    <a:gd name="connsiteY2" fmla="*/ 66833 h 365283"/>
                    <a:gd name="connsiteX3" fmla="*/ 426512 w 556687"/>
                    <a:gd name="connsiteY3" fmla="*/ 7302 h 365283"/>
                    <a:gd name="connsiteX4" fmla="*/ 499537 w 556687"/>
                    <a:gd name="connsiteY4" fmla="*/ 38258 h 365283"/>
                    <a:gd name="connsiteX5" fmla="*/ 556687 w 556687"/>
                    <a:gd name="connsiteY5" fmla="*/ 339883 h 365283"/>
                    <a:gd name="connsiteX6" fmla="*/ 347137 w 556687"/>
                    <a:gd name="connsiteY6" fmla="*/ 349408 h 365283"/>
                    <a:gd name="connsiteX7" fmla="*/ 413812 w 556687"/>
                    <a:gd name="connsiteY7" fmla="*/ 190658 h 365283"/>
                    <a:gd name="connsiteX8" fmla="*/ 378887 w 556687"/>
                    <a:gd name="connsiteY8" fmla="*/ 181133 h 365283"/>
                    <a:gd name="connsiteX9" fmla="*/ 299512 w 556687"/>
                    <a:gd name="connsiteY9" fmla="*/ 358933 h 365283"/>
                    <a:gd name="connsiteX10" fmla="*/ 26462 w 556687"/>
                    <a:gd name="connsiteY10" fmla="*/ 365283 h 365283"/>
                    <a:gd name="connsiteX11" fmla="*/ 32812 w 556687"/>
                    <a:gd name="connsiteY11" fmla="*/ 260508 h 365283"/>
                    <a:gd name="connsiteX0" fmla="*/ 32812 w 557953"/>
                    <a:gd name="connsiteY0" fmla="*/ 268685 h 373460"/>
                    <a:gd name="connsiteX1" fmla="*/ 201087 w 557953"/>
                    <a:gd name="connsiteY1" fmla="*/ 252810 h 373460"/>
                    <a:gd name="connsiteX2" fmla="*/ 258237 w 557953"/>
                    <a:gd name="connsiteY2" fmla="*/ 75010 h 373460"/>
                    <a:gd name="connsiteX3" fmla="*/ 426512 w 557953"/>
                    <a:gd name="connsiteY3" fmla="*/ 15479 h 373460"/>
                    <a:gd name="connsiteX4" fmla="*/ 556687 w 557953"/>
                    <a:gd name="connsiteY4" fmla="*/ 348060 h 373460"/>
                    <a:gd name="connsiteX5" fmla="*/ 347137 w 557953"/>
                    <a:gd name="connsiteY5" fmla="*/ 357585 h 373460"/>
                    <a:gd name="connsiteX6" fmla="*/ 413812 w 557953"/>
                    <a:gd name="connsiteY6" fmla="*/ 198835 h 373460"/>
                    <a:gd name="connsiteX7" fmla="*/ 378887 w 557953"/>
                    <a:gd name="connsiteY7" fmla="*/ 189310 h 373460"/>
                    <a:gd name="connsiteX8" fmla="*/ 299512 w 557953"/>
                    <a:gd name="connsiteY8" fmla="*/ 367110 h 373460"/>
                    <a:gd name="connsiteX9" fmla="*/ 26462 w 557953"/>
                    <a:gd name="connsiteY9" fmla="*/ 373460 h 373460"/>
                    <a:gd name="connsiteX10" fmla="*/ 32812 w 557953"/>
                    <a:gd name="connsiteY10" fmla="*/ 268685 h 373460"/>
                    <a:gd name="connsiteX0" fmla="*/ 32812 w 557953"/>
                    <a:gd name="connsiteY0" fmla="*/ 260976 h 365751"/>
                    <a:gd name="connsiteX1" fmla="*/ 201087 w 557953"/>
                    <a:gd name="connsiteY1" fmla="*/ 245101 h 365751"/>
                    <a:gd name="connsiteX2" fmla="*/ 258237 w 557953"/>
                    <a:gd name="connsiteY2" fmla="*/ 67301 h 365751"/>
                    <a:gd name="connsiteX3" fmla="*/ 426512 w 557953"/>
                    <a:gd name="connsiteY3" fmla="*/ 7770 h 365751"/>
                    <a:gd name="connsiteX4" fmla="*/ 556687 w 557953"/>
                    <a:gd name="connsiteY4" fmla="*/ 340351 h 365751"/>
                    <a:gd name="connsiteX5" fmla="*/ 347137 w 557953"/>
                    <a:gd name="connsiteY5" fmla="*/ 349876 h 365751"/>
                    <a:gd name="connsiteX6" fmla="*/ 413812 w 557953"/>
                    <a:gd name="connsiteY6" fmla="*/ 191126 h 365751"/>
                    <a:gd name="connsiteX7" fmla="*/ 378887 w 557953"/>
                    <a:gd name="connsiteY7" fmla="*/ 181601 h 365751"/>
                    <a:gd name="connsiteX8" fmla="*/ 299512 w 557953"/>
                    <a:gd name="connsiteY8" fmla="*/ 359401 h 365751"/>
                    <a:gd name="connsiteX9" fmla="*/ 26462 w 557953"/>
                    <a:gd name="connsiteY9" fmla="*/ 365751 h 365751"/>
                    <a:gd name="connsiteX10" fmla="*/ 32812 w 557953"/>
                    <a:gd name="connsiteY10" fmla="*/ 260976 h 365751"/>
                    <a:gd name="connsiteX0" fmla="*/ 32812 w 558115"/>
                    <a:gd name="connsiteY0" fmla="*/ 269583 h 374358"/>
                    <a:gd name="connsiteX1" fmla="*/ 201087 w 558115"/>
                    <a:gd name="connsiteY1" fmla="*/ 253708 h 374358"/>
                    <a:gd name="connsiteX2" fmla="*/ 258237 w 558115"/>
                    <a:gd name="connsiteY2" fmla="*/ 75908 h 374358"/>
                    <a:gd name="connsiteX3" fmla="*/ 438418 w 558115"/>
                    <a:gd name="connsiteY3" fmla="*/ 6852 h 374358"/>
                    <a:gd name="connsiteX4" fmla="*/ 556687 w 558115"/>
                    <a:gd name="connsiteY4" fmla="*/ 348958 h 374358"/>
                    <a:gd name="connsiteX5" fmla="*/ 347137 w 558115"/>
                    <a:gd name="connsiteY5" fmla="*/ 358483 h 374358"/>
                    <a:gd name="connsiteX6" fmla="*/ 413812 w 558115"/>
                    <a:gd name="connsiteY6" fmla="*/ 199733 h 374358"/>
                    <a:gd name="connsiteX7" fmla="*/ 378887 w 558115"/>
                    <a:gd name="connsiteY7" fmla="*/ 190208 h 374358"/>
                    <a:gd name="connsiteX8" fmla="*/ 299512 w 558115"/>
                    <a:gd name="connsiteY8" fmla="*/ 368008 h 374358"/>
                    <a:gd name="connsiteX9" fmla="*/ 26462 w 558115"/>
                    <a:gd name="connsiteY9" fmla="*/ 374358 h 374358"/>
                    <a:gd name="connsiteX10" fmla="*/ 32812 w 558115"/>
                    <a:gd name="connsiteY10" fmla="*/ 269583 h 374358"/>
                    <a:gd name="connsiteX0" fmla="*/ 32812 w 558706"/>
                    <a:gd name="connsiteY0" fmla="*/ 269583 h 374358"/>
                    <a:gd name="connsiteX1" fmla="*/ 201087 w 558706"/>
                    <a:gd name="connsiteY1" fmla="*/ 253708 h 374358"/>
                    <a:gd name="connsiteX2" fmla="*/ 258237 w 558706"/>
                    <a:gd name="connsiteY2" fmla="*/ 75908 h 374358"/>
                    <a:gd name="connsiteX3" fmla="*/ 438418 w 558706"/>
                    <a:gd name="connsiteY3" fmla="*/ 6852 h 374358"/>
                    <a:gd name="connsiteX4" fmla="*/ 556687 w 558706"/>
                    <a:gd name="connsiteY4" fmla="*/ 348958 h 374358"/>
                    <a:gd name="connsiteX5" fmla="*/ 347137 w 558706"/>
                    <a:gd name="connsiteY5" fmla="*/ 358483 h 374358"/>
                    <a:gd name="connsiteX6" fmla="*/ 413812 w 558706"/>
                    <a:gd name="connsiteY6" fmla="*/ 199733 h 374358"/>
                    <a:gd name="connsiteX7" fmla="*/ 378887 w 558706"/>
                    <a:gd name="connsiteY7" fmla="*/ 190208 h 374358"/>
                    <a:gd name="connsiteX8" fmla="*/ 299512 w 558706"/>
                    <a:gd name="connsiteY8" fmla="*/ 368008 h 374358"/>
                    <a:gd name="connsiteX9" fmla="*/ 26462 w 558706"/>
                    <a:gd name="connsiteY9" fmla="*/ 374358 h 374358"/>
                    <a:gd name="connsiteX10" fmla="*/ 32812 w 558706"/>
                    <a:gd name="connsiteY10" fmla="*/ 269583 h 374358"/>
                    <a:gd name="connsiteX0" fmla="*/ 32812 w 558706"/>
                    <a:gd name="connsiteY0" fmla="*/ 265576 h 370351"/>
                    <a:gd name="connsiteX1" fmla="*/ 201087 w 558706"/>
                    <a:gd name="connsiteY1" fmla="*/ 249701 h 370351"/>
                    <a:gd name="connsiteX2" fmla="*/ 258237 w 558706"/>
                    <a:gd name="connsiteY2" fmla="*/ 71901 h 370351"/>
                    <a:gd name="connsiteX3" fmla="*/ 438418 w 558706"/>
                    <a:gd name="connsiteY3" fmla="*/ 2845 h 370351"/>
                    <a:gd name="connsiteX4" fmla="*/ 556687 w 558706"/>
                    <a:gd name="connsiteY4" fmla="*/ 344951 h 370351"/>
                    <a:gd name="connsiteX5" fmla="*/ 347137 w 558706"/>
                    <a:gd name="connsiteY5" fmla="*/ 354476 h 370351"/>
                    <a:gd name="connsiteX6" fmla="*/ 413812 w 558706"/>
                    <a:gd name="connsiteY6" fmla="*/ 195726 h 370351"/>
                    <a:gd name="connsiteX7" fmla="*/ 378887 w 558706"/>
                    <a:gd name="connsiteY7" fmla="*/ 186201 h 370351"/>
                    <a:gd name="connsiteX8" fmla="*/ 299512 w 558706"/>
                    <a:gd name="connsiteY8" fmla="*/ 364001 h 370351"/>
                    <a:gd name="connsiteX9" fmla="*/ 26462 w 558706"/>
                    <a:gd name="connsiteY9" fmla="*/ 370351 h 370351"/>
                    <a:gd name="connsiteX10" fmla="*/ 32812 w 558706"/>
                    <a:gd name="connsiteY10" fmla="*/ 265576 h 370351"/>
                    <a:gd name="connsiteX0" fmla="*/ 32812 w 558706"/>
                    <a:gd name="connsiteY0" fmla="*/ 268667 h 373442"/>
                    <a:gd name="connsiteX1" fmla="*/ 201087 w 558706"/>
                    <a:gd name="connsiteY1" fmla="*/ 252792 h 373442"/>
                    <a:gd name="connsiteX2" fmla="*/ 258237 w 558706"/>
                    <a:gd name="connsiteY2" fmla="*/ 74992 h 373442"/>
                    <a:gd name="connsiteX3" fmla="*/ 438418 w 558706"/>
                    <a:gd name="connsiteY3" fmla="*/ 5936 h 373442"/>
                    <a:gd name="connsiteX4" fmla="*/ 556687 w 558706"/>
                    <a:gd name="connsiteY4" fmla="*/ 348042 h 373442"/>
                    <a:gd name="connsiteX5" fmla="*/ 347137 w 558706"/>
                    <a:gd name="connsiteY5" fmla="*/ 357567 h 373442"/>
                    <a:gd name="connsiteX6" fmla="*/ 413812 w 558706"/>
                    <a:gd name="connsiteY6" fmla="*/ 198817 h 373442"/>
                    <a:gd name="connsiteX7" fmla="*/ 378887 w 558706"/>
                    <a:gd name="connsiteY7" fmla="*/ 189292 h 373442"/>
                    <a:gd name="connsiteX8" fmla="*/ 299512 w 558706"/>
                    <a:gd name="connsiteY8" fmla="*/ 367092 h 373442"/>
                    <a:gd name="connsiteX9" fmla="*/ 26462 w 558706"/>
                    <a:gd name="connsiteY9" fmla="*/ 373442 h 373442"/>
                    <a:gd name="connsiteX10" fmla="*/ 32812 w 558706"/>
                    <a:gd name="connsiteY10" fmla="*/ 268667 h 373442"/>
                    <a:gd name="connsiteX0" fmla="*/ 32812 w 556687"/>
                    <a:gd name="connsiteY0" fmla="*/ 268667 h 373442"/>
                    <a:gd name="connsiteX1" fmla="*/ 201087 w 556687"/>
                    <a:gd name="connsiteY1" fmla="*/ 252792 h 373442"/>
                    <a:gd name="connsiteX2" fmla="*/ 258237 w 556687"/>
                    <a:gd name="connsiteY2" fmla="*/ 74992 h 373442"/>
                    <a:gd name="connsiteX3" fmla="*/ 438418 w 556687"/>
                    <a:gd name="connsiteY3" fmla="*/ 5936 h 373442"/>
                    <a:gd name="connsiteX4" fmla="*/ 556687 w 556687"/>
                    <a:gd name="connsiteY4" fmla="*/ 348042 h 373442"/>
                    <a:gd name="connsiteX5" fmla="*/ 347137 w 556687"/>
                    <a:gd name="connsiteY5" fmla="*/ 357567 h 373442"/>
                    <a:gd name="connsiteX6" fmla="*/ 413812 w 556687"/>
                    <a:gd name="connsiteY6" fmla="*/ 198817 h 373442"/>
                    <a:gd name="connsiteX7" fmla="*/ 378887 w 556687"/>
                    <a:gd name="connsiteY7" fmla="*/ 189292 h 373442"/>
                    <a:gd name="connsiteX8" fmla="*/ 299512 w 556687"/>
                    <a:gd name="connsiteY8" fmla="*/ 367092 h 373442"/>
                    <a:gd name="connsiteX9" fmla="*/ 26462 w 556687"/>
                    <a:gd name="connsiteY9" fmla="*/ 373442 h 373442"/>
                    <a:gd name="connsiteX10" fmla="*/ 32812 w 556687"/>
                    <a:gd name="connsiteY10" fmla="*/ 268667 h 373442"/>
                    <a:gd name="connsiteX0" fmla="*/ 32812 w 556687"/>
                    <a:gd name="connsiteY0" fmla="*/ 268667 h 373442"/>
                    <a:gd name="connsiteX1" fmla="*/ 201087 w 556687"/>
                    <a:gd name="connsiteY1" fmla="*/ 252792 h 373442"/>
                    <a:gd name="connsiteX2" fmla="*/ 258237 w 556687"/>
                    <a:gd name="connsiteY2" fmla="*/ 74992 h 373442"/>
                    <a:gd name="connsiteX3" fmla="*/ 438418 w 556687"/>
                    <a:gd name="connsiteY3" fmla="*/ 5936 h 373442"/>
                    <a:gd name="connsiteX4" fmla="*/ 556687 w 556687"/>
                    <a:gd name="connsiteY4" fmla="*/ 348042 h 373442"/>
                    <a:gd name="connsiteX5" fmla="*/ 347137 w 556687"/>
                    <a:gd name="connsiteY5" fmla="*/ 357567 h 373442"/>
                    <a:gd name="connsiteX6" fmla="*/ 413812 w 556687"/>
                    <a:gd name="connsiteY6" fmla="*/ 198817 h 373442"/>
                    <a:gd name="connsiteX7" fmla="*/ 378887 w 556687"/>
                    <a:gd name="connsiteY7" fmla="*/ 189292 h 373442"/>
                    <a:gd name="connsiteX8" fmla="*/ 299512 w 556687"/>
                    <a:gd name="connsiteY8" fmla="*/ 367092 h 373442"/>
                    <a:gd name="connsiteX9" fmla="*/ 26462 w 556687"/>
                    <a:gd name="connsiteY9" fmla="*/ 373442 h 373442"/>
                    <a:gd name="connsiteX10" fmla="*/ 32812 w 556687"/>
                    <a:gd name="connsiteY10" fmla="*/ 268667 h 373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56687" h="373442">
                      <a:moveTo>
                        <a:pt x="32812" y="268667"/>
                      </a:moveTo>
                      <a:lnTo>
                        <a:pt x="201087" y="252792"/>
                      </a:lnTo>
                      <a:lnTo>
                        <a:pt x="258237" y="74992"/>
                      </a:lnTo>
                      <a:cubicBezTo>
                        <a:pt x="302951" y="-282"/>
                        <a:pt x="376770" y="-8615"/>
                        <a:pt x="438418" y="5936"/>
                      </a:cubicBezTo>
                      <a:cubicBezTo>
                        <a:pt x="516735" y="49062"/>
                        <a:pt x="546104" y="71949"/>
                        <a:pt x="556687" y="348042"/>
                      </a:cubicBezTo>
                      <a:cubicBezTo>
                        <a:pt x="479693" y="353599"/>
                        <a:pt x="416987" y="354392"/>
                        <a:pt x="347137" y="357567"/>
                      </a:cubicBezTo>
                      <a:cubicBezTo>
                        <a:pt x="357456" y="321318"/>
                        <a:pt x="389206" y="251734"/>
                        <a:pt x="413812" y="198817"/>
                      </a:cubicBezTo>
                      <a:lnTo>
                        <a:pt x="378887" y="189292"/>
                      </a:lnTo>
                      <a:lnTo>
                        <a:pt x="299512" y="367092"/>
                      </a:lnTo>
                      <a:lnTo>
                        <a:pt x="26462" y="373442"/>
                      </a:lnTo>
                      <a:cubicBezTo>
                        <a:pt x="3972" y="361535"/>
                        <a:pt x="-22485" y="302005"/>
                        <a:pt x="32812" y="26866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sz="1836" kern="0" dirty="0"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7" name="Freeform 66"/>
                <p:cNvSpPr/>
                <p:nvPr/>
              </p:nvSpPr>
              <p:spPr>
                <a:xfrm rot="20245202">
                  <a:off x="3666777" y="3312921"/>
                  <a:ext cx="255167" cy="149644"/>
                </a:xfrm>
                <a:custGeom>
                  <a:avLst/>
                  <a:gdLst>
                    <a:gd name="connsiteX0" fmla="*/ 246244 w 255167"/>
                    <a:gd name="connsiteY0" fmla="*/ 8923 h 128920"/>
                    <a:gd name="connsiteX1" fmla="*/ 255167 w 255167"/>
                    <a:gd name="connsiteY1" fmla="*/ 30466 h 128920"/>
                    <a:gd name="connsiteX2" fmla="*/ 255167 w 255167"/>
                    <a:gd name="connsiteY2" fmla="*/ 101784 h 128920"/>
                    <a:gd name="connsiteX3" fmla="*/ 246244 w 255167"/>
                    <a:gd name="connsiteY3" fmla="*/ 123327 h 128920"/>
                    <a:gd name="connsiteX4" fmla="*/ 232739 w 255167"/>
                    <a:gd name="connsiteY4" fmla="*/ 128920 h 128920"/>
                    <a:gd name="connsiteX5" fmla="*/ 232739 w 255167"/>
                    <a:gd name="connsiteY5" fmla="*/ 29639 h 128920"/>
                    <a:gd name="connsiteX6" fmla="*/ 223504 w 255167"/>
                    <a:gd name="connsiteY6" fmla="*/ 20404 h 128920"/>
                    <a:gd name="connsiteX7" fmla="*/ 31662 w 255167"/>
                    <a:gd name="connsiteY7" fmla="*/ 20404 h 128920"/>
                    <a:gd name="connsiteX8" fmla="*/ 22427 w 255167"/>
                    <a:gd name="connsiteY8" fmla="*/ 29639 h 128920"/>
                    <a:gd name="connsiteX9" fmla="*/ 22427 w 255167"/>
                    <a:gd name="connsiteY9" fmla="*/ 128920 h 128920"/>
                    <a:gd name="connsiteX10" fmla="*/ 8923 w 255167"/>
                    <a:gd name="connsiteY10" fmla="*/ 123327 h 128920"/>
                    <a:gd name="connsiteX11" fmla="*/ 0 w 255167"/>
                    <a:gd name="connsiteY11" fmla="*/ 101784 h 128920"/>
                    <a:gd name="connsiteX12" fmla="*/ 0 w 255167"/>
                    <a:gd name="connsiteY12" fmla="*/ 30466 h 128920"/>
                    <a:gd name="connsiteX13" fmla="*/ 30466 w 255167"/>
                    <a:gd name="connsiteY13" fmla="*/ 0 h 128920"/>
                    <a:gd name="connsiteX14" fmla="*/ 224701 w 255167"/>
                    <a:gd name="connsiteY14" fmla="*/ 0 h 128920"/>
                    <a:gd name="connsiteX15" fmla="*/ 246244 w 255167"/>
                    <a:gd name="connsiteY15" fmla="*/ 8923 h 128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55167" h="128920">
                      <a:moveTo>
                        <a:pt x="246244" y="8923"/>
                      </a:moveTo>
                      <a:cubicBezTo>
                        <a:pt x="251757" y="14437"/>
                        <a:pt x="255167" y="22053"/>
                        <a:pt x="255167" y="30466"/>
                      </a:cubicBezTo>
                      <a:lnTo>
                        <a:pt x="255167" y="101784"/>
                      </a:lnTo>
                      <a:cubicBezTo>
                        <a:pt x="255167" y="110197"/>
                        <a:pt x="251757" y="117814"/>
                        <a:pt x="246244" y="123327"/>
                      </a:cubicBezTo>
                      <a:lnTo>
                        <a:pt x="232739" y="128920"/>
                      </a:lnTo>
                      <a:lnTo>
                        <a:pt x="232739" y="29639"/>
                      </a:lnTo>
                      <a:cubicBezTo>
                        <a:pt x="232739" y="24539"/>
                        <a:pt x="228604" y="20404"/>
                        <a:pt x="223504" y="20404"/>
                      </a:cubicBezTo>
                      <a:lnTo>
                        <a:pt x="31662" y="20404"/>
                      </a:lnTo>
                      <a:cubicBezTo>
                        <a:pt x="26562" y="20404"/>
                        <a:pt x="22427" y="24539"/>
                        <a:pt x="22427" y="29639"/>
                      </a:cubicBezTo>
                      <a:lnTo>
                        <a:pt x="22427" y="128920"/>
                      </a:lnTo>
                      <a:lnTo>
                        <a:pt x="8923" y="123327"/>
                      </a:lnTo>
                      <a:cubicBezTo>
                        <a:pt x="3410" y="117813"/>
                        <a:pt x="0" y="110197"/>
                        <a:pt x="0" y="101784"/>
                      </a:cubicBezTo>
                      <a:lnTo>
                        <a:pt x="0" y="30466"/>
                      </a:lnTo>
                      <a:cubicBezTo>
                        <a:pt x="0" y="13640"/>
                        <a:pt x="13640" y="0"/>
                        <a:pt x="30466" y="0"/>
                      </a:cubicBezTo>
                      <a:lnTo>
                        <a:pt x="224701" y="0"/>
                      </a:lnTo>
                      <a:cubicBezTo>
                        <a:pt x="233114" y="0"/>
                        <a:pt x="240731" y="3410"/>
                        <a:pt x="246244" y="8923"/>
                      </a:cubicBezTo>
                      <a:close/>
                    </a:path>
                  </a:pathLst>
                </a:custGeom>
                <a:solidFill>
                  <a:schemeClr val="accent5">
                    <a:lumMod val="60000"/>
                    <a:lumOff val="40000"/>
                  </a:scheme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sz="1836" kern="0" dirty="0"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p:grpSp>
        </p:grpSp>
        <p:sp>
          <p:nvSpPr>
            <p:cNvPr id="76" name="TextBox 75"/>
            <p:cNvSpPr txBox="1"/>
            <p:nvPr/>
          </p:nvSpPr>
          <p:spPr>
            <a:xfrm rot="1990396">
              <a:off x="6980434" y="4191225"/>
              <a:ext cx="1219027" cy="3483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931881"/>
              <a:r>
                <a:rPr lang="en-US" sz="1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REST</a:t>
              </a:r>
              <a:r>
                <a:rPr lang="en-US" sz="14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API calls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9480574" y="5470046"/>
              <a:ext cx="2318133" cy="1391497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dirty="0">
                  <a:solidFill>
                    <a:srgbClr val="00B0F0"/>
                  </a:solidFill>
                </a:rPr>
                <a:t>Easy Integration</a:t>
              </a:r>
            </a:p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Swagger-based APIs: easy to consume with any programming language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512948" y="2020905"/>
              <a:ext cx="2341824" cy="1003699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dirty="0">
                  <a:solidFill>
                    <a:srgbClr val="00B0F0"/>
                  </a:solidFill>
                </a:rPr>
                <a:t>Easy Deployment</a:t>
              </a:r>
            </a:p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Turn R into web services in one line of code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951875" y="4983660"/>
              <a:ext cx="3364207" cy="1354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225">
                <a:defRPr/>
              </a:pPr>
              <a:r>
                <a:rPr lang="en-US" dirty="0">
                  <a:solidFill>
                    <a:srgbClr val="00B0F0"/>
                  </a:solidFill>
                </a:rPr>
                <a:t>Easy Setup</a:t>
              </a:r>
            </a:p>
            <a:p>
              <a:pPr defTabSz="914225">
                <a:defRPr/>
              </a:pPr>
              <a:endParaRPr lang="en-US" sz="800" dirty="0">
                <a:cs typeface="Segoe UI Semilight" panose="020B0402040204020203" pitchFamily="34" charset="0"/>
              </a:endParaRPr>
            </a:p>
            <a:p>
              <a:pPr marL="280121" indent="-280121" defTabSz="914225">
                <a:buFont typeface="Wingdings" panose="05000000000000000000" pitchFamily="2" charset="2"/>
                <a:buChar char="§"/>
                <a:defRPr/>
              </a:pPr>
              <a:r>
                <a:rPr lang="en-US" sz="1400" dirty="0">
                  <a:cs typeface="Segoe UI Semilight" panose="020B0402040204020203" pitchFamily="34" charset="0"/>
                </a:rPr>
                <a:t>In-cloud or on-prem</a:t>
              </a:r>
            </a:p>
            <a:p>
              <a:pPr marL="280121" indent="-280121" defTabSz="914225">
                <a:buFont typeface="Wingdings" panose="05000000000000000000" pitchFamily="2" charset="2"/>
                <a:buChar char="§"/>
                <a:defRPr/>
              </a:pPr>
              <a:r>
                <a:rPr lang="en-US" sz="1400" dirty="0">
                  <a:cs typeface="Segoe UI Semilight" panose="020B0402040204020203" pitchFamily="34" charset="0"/>
                </a:rPr>
                <a:t>Adding nodes to scale</a:t>
              </a:r>
            </a:p>
            <a:p>
              <a:pPr marL="280121" indent="-280121" defTabSz="914225">
                <a:buFont typeface="Wingdings" panose="05000000000000000000" pitchFamily="2" charset="2"/>
                <a:buChar char="§"/>
                <a:defRPr/>
              </a:pPr>
              <a:r>
                <a:rPr lang="en-US" sz="1400" dirty="0">
                  <a:cs typeface="Segoe UI Semilight" panose="020B0402040204020203" pitchFamily="34" charset="0"/>
                </a:rPr>
                <a:t>High availability &amp; load balancing</a:t>
              </a:r>
            </a:p>
            <a:p>
              <a:pPr marL="280121" indent="-280121" defTabSz="914225">
                <a:buFont typeface="Wingdings" panose="05000000000000000000" pitchFamily="2" charset="2"/>
                <a:buChar char="§"/>
                <a:defRPr/>
              </a:pPr>
              <a:r>
                <a:rPr lang="en-US" sz="1400" dirty="0">
                  <a:solidFill>
                    <a:srgbClr val="00B0F0"/>
                  </a:solidFill>
                  <a:cs typeface="Segoe UI Semilight" panose="020B0402040204020203" pitchFamily="34" charset="0"/>
                  <a:sym typeface="Wingdings" panose="05000000000000000000" pitchFamily="2" charset="2"/>
                </a:rPr>
                <a:t>Remote execution server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053893" y="2245170"/>
              <a:ext cx="2809691" cy="2639661"/>
              <a:chOff x="5290698" y="3018644"/>
              <a:chExt cx="2809691" cy="2639661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5290698" y="3018644"/>
                <a:ext cx="2795162" cy="2639661"/>
              </a:xfrm>
              <a:prstGeom prst="rect">
                <a:avLst/>
              </a:prstGeom>
              <a:solidFill>
                <a:srgbClr val="00B0F0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388" tIns="45694" rIns="91388" bIns="45694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147">
                  <a:defRPr/>
                </a:pPr>
                <a:endParaRPr lang="en-US" sz="1200" b="1" kern="0" dirty="0">
                  <a:solidFill>
                    <a:prstClr val="whit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297963" y="4615182"/>
                <a:ext cx="279516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31147">
                  <a:defRPr/>
                </a:pPr>
                <a:r>
                  <a:rPr lang="en-US" sz="2000" b="1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Microsoft R Server</a:t>
                </a:r>
              </a:p>
              <a:p>
                <a:pPr algn="ctr" defTabSz="931147">
                  <a:defRPr/>
                </a:pPr>
                <a:r>
                  <a:rPr lang="en-US" sz="1400" b="1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configured for</a:t>
                </a:r>
              </a:p>
              <a:p>
                <a:pPr algn="ctr" defTabSz="931147">
                  <a:defRPr/>
                </a:pPr>
                <a:r>
                  <a:rPr lang="en-US" sz="1400" b="1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operationalizing R analytics</a:t>
                </a:r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63960" y="3205422"/>
                <a:ext cx="996196" cy="1138510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6690333" y="3539331"/>
                <a:ext cx="1410056" cy="738664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Services / Sessions</a:t>
                </a: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8696763" y="3945175"/>
              <a:ext cx="1467255" cy="1466874"/>
              <a:chOff x="9426074" y="4576906"/>
              <a:chExt cx="1520669" cy="1520274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9426074" y="4576906"/>
                <a:ext cx="1520669" cy="1520274"/>
                <a:chOff x="9638894" y="4976320"/>
                <a:chExt cx="1097280" cy="1096995"/>
              </a:xfrm>
            </p:grpSpPr>
            <p:sp>
              <p:nvSpPr>
                <p:cNvPr id="57" name="Oval 2"/>
                <p:cNvSpPr>
                  <a:spLocks noChangeAspect="1"/>
                </p:cNvSpPr>
                <p:nvPr/>
              </p:nvSpPr>
              <p:spPr bwMode="auto">
                <a:xfrm>
                  <a:off x="9638894" y="4976320"/>
                  <a:ext cx="1097280" cy="1096995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accent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60" tIns="46630" rIns="46630" bIns="9326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40" spc="-51" dirty="0">
                    <a:solidFill>
                      <a:schemeClr val="tx1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8" name="Freeform 53"/>
                <p:cNvSpPr>
                  <a:spLocks noEditPoints="1"/>
                </p:cNvSpPr>
                <p:nvPr/>
              </p:nvSpPr>
              <p:spPr bwMode="auto">
                <a:xfrm>
                  <a:off x="10010231" y="5143786"/>
                  <a:ext cx="451892" cy="644949"/>
                </a:xfrm>
                <a:custGeom>
                  <a:avLst/>
                  <a:gdLst>
                    <a:gd name="T0" fmla="*/ 1011 w 1280"/>
                    <a:gd name="T1" fmla="*/ 1048 h 1827"/>
                    <a:gd name="T2" fmla="*/ 958 w 1280"/>
                    <a:gd name="T3" fmla="*/ 1013 h 1827"/>
                    <a:gd name="T4" fmla="*/ 847 w 1280"/>
                    <a:gd name="T5" fmla="*/ 961 h 1827"/>
                    <a:gd name="T6" fmla="*/ 814 w 1280"/>
                    <a:gd name="T7" fmla="*/ 965 h 1827"/>
                    <a:gd name="T8" fmla="*/ 710 w 1280"/>
                    <a:gd name="T9" fmla="*/ 572 h 1827"/>
                    <a:gd name="T10" fmla="*/ 601 w 1280"/>
                    <a:gd name="T11" fmla="*/ 594 h 1827"/>
                    <a:gd name="T12" fmla="*/ 705 w 1280"/>
                    <a:gd name="T13" fmla="*/ 1159 h 1827"/>
                    <a:gd name="T14" fmla="*/ 663 w 1280"/>
                    <a:gd name="T15" fmla="*/ 1238 h 1827"/>
                    <a:gd name="T16" fmla="*/ 504 w 1280"/>
                    <a:gd name="T17" fmla="*/ 1112 h 1827"/>
                    <a:gd name="T18" fmla="*/ 348 w 1280"/>
                    <a:gd name="T19" fmla="*/ 1032 h 1827"/>
                    <a:gd name="T20" fmla="*/ 378 w 1280"/>
                    <a:gd name="T21" fmla="*/ 1138 h 1827"/>
                    <a:gd name="T22" fmla="*/ 416 w 1280"/>
                    <a:gd name="T23" fmla="*/ 1245 h 1827"/>
                    <a:gd name="T24" fmla="*/ 492 w 1280"/>
                    <a:gd name="T25" fmla="*/ 1368 h 1827"/>
                    <a:gd name="T26" fmla="*/ 729 w 1280"/>
                    <a:gd name="T27" fmla="*/ 1659 h 1827"/>
                    <a:gd name="T28" fmla="*/ 805 w 1280"/>
                    <a:gd name="T29" fmla="*/ 1827 h 1827"/>
                    <a:gd name="T30" fmla="*/ 1238 w 1280"/>
                    <a:gd name="T31" fmla="*/ 1652 h 1827"/>
                    <a:gd name="T32" fmla="*/ 1257 w 1280"/>
                    <a:gd name="T33" fmla="*/ 1576 h 1827"/>
                    <a:gd name="T34" fmla="*/ 1273 w 1280"/>
                    <a:gd name="T35" fmla="*/ 1354 h 1827"/>
                    <a:gd name="T36" fmla="*/ 1198 w 1280"/>
                    <a:gd name="T37" fmla="*/ 1207 h 1827"/>
                    <a:gd name="T38" fmla="*/ 1131 w 1280"/>
                    <a:gd name="T39" fmla="*/ 1112 h 1827"/>
                    <a:gd name="T40" fmla="*/ 826 w 1280"/>
                    <a:gd name="T41" fmla="*/ 381 h 1827"/>
                    <a:gd name="T42" fmla="*/ 442 w 1280"/>
                    <a:gd name="T43" fmla="*/ 0 h 1827"/>
                    <a:gd name="T44" fmla="*/ 826 w 1280"/>
                    <a:gd name="T45" fmla="*/ 381 h 1827"/>
                    <a:gd name="T46" fmla="*/ 386 w 1280"/>
                    <a:gd name="T47" fmla="*/ 381 h 1827"/>
                    <a:gd name="T48" fmla="*/ 0 w 1280"/>
                    <a:gd name="T49" fmla="*/ 0 h 1827"/>
                    <a:gd name="T50" fmla="*/ 386 w 1280"/>
                    <a:gd name="T51" fmla="*/ 381 h 1827"/>
                    <a:gd name="T52" fmla="*/ 594 w 1280"/>
                    <a:gd name="T53" fmla="*/ 821 h 1827"/>
                    <a:gd name="T54" fmla="*/ 442 w 1280"/>
                    <a:gd name="T55" fmla="*/ 437 h 1827"/>
                    <a:gd name="T56" fmla="*/ 826 w 1280"/>
                    <a:gd name="T57" fmla="*/ 821 h 1827"/>
                    <a:gd name="T58" fmla="*/ 755 w 1280"/>
                    <a:gd name="T59" fmla="*/ 561 h 1827"/>
                    <a:gd name="T60" fmla="*/ 755 w 1280"/>
                    <a:gd name="T61" fmla="*/ 561 h 1827"/>
                    <a:gd name="T62" fmla="*/ 636 w 1280"/>
                    <a:gd name="T63" fmla="*/ 480 h 1827"/>
                    <a:gd name="T64" fmla="*/ 554 w 1280"/>
                    <a:gd name="T65" fmla="*/ 601 h 1827"/>
                    <a:gd name="T66" fmla="*/ 594 w 1280"/>
                    <a:gd name="T67" fmla="*/ 821 h 1827"/>
                    <a:gd name="T68" fmla="*/ 0 w 1280"/>
                    <a:gd name="T69" fmla="*/ 1261 h 1827"/>
                    <a:gd name="T70" fmla="*/ 606 w 1280"/>
                    <a:gd name="T71" fmla="*/ 880 h 1827"/>
                    <a:gd name="T72" fmla="*/ 658 w 1280"/>
                    <a:gd name="T73" fmla="*/ 1157 h 1827"/>
                    <a:gd name="T74" fmla="*/ 658 w 1280"/>
                    <a:gd name="T75" fmla="*/ 1159 h 1827"/>
                    <a:gd name="T76" fmla="*/ 644 w 1280"/>
                    <a:gd name="T77" fmla="*/ 1193 h 1827"/>
                    <a:gd name="T78" fmla="*/ 608 w 1280"/>
                    <a:gd name="T79" fmla="*/ 1178 h 1827"/>
                    <a:gd name="T80" fmla="*/ 563 w 1280"/>
                    <a:gd name="T81" fmla="*/ 1117 h 1827"/>
                    <a:gd name="T82" fmla="*/ 532 w 1280"/>
                    <a:gd name="T83" fmla="*/ 1067 h 1827"/>
                    <a:gd name="T84" fmla="*/ 388 w 1280"/>
                    <a:gd name="T85" fmla="*/ 972 h 1827"/>
                    <a:gd name="T86" fmla="*/ 298 w 1280"/>
                    <a:gd name="T87" fmla="*/ 1105 h 1827"/>
                    <a:gd name="T88" fmla="*/ 336 w 1280"/>
                    <a:gd name="T89" fmla="*/ 1157 h 1827"/>
                    <a:gd name="T90" fmla="*/ 357 w 1280"/>
                    <a:gd name="T91" fmla="*/ 1219 h 1827"/>
                    <a:gd name="T92" fmla="*/ 386 w 1280"/>
                    <a:gd name="T93" fmla="*/ 821 h 1827"/>
                    <a:gd name="T94" fmla="*/ 0 w 1280"/>
                    <a:gd name="T95" fmla="*/ 437 h 1827"/>
                    <a:gd name="T96" fmla="*/ 386 w 1280"/>
                    <a:gd name="T97" fmla="*/ 821 h 18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280" h="1827">
                      <a:moveTo>
                        <a:pt x="1013" y="1048"/>
                      </a:moveTo>
                      <a:cubicBezTo>
                        <a:pt x="1011" y="1048"/>
                        <a:pt x="1011" y="1048"/>
                        <a:pt x="1011" y="1048"/>
                      </a:cubicBezTo>
                      <a:cubicBezTo>
                        <a:pt x="977" y="1046"/>
                        <a:pt x="977" y="1046"/>
                        <a:pt x="977" y="1046"/>
                      </a:cubicBezTo>
                      <a:cubicBezTo>
                        <a:pt x="958" y="1013"/>
                        <a:pt x="958" y="1013"/>
                        <a:pt x="958" y="1013"/>
                      </a:cubicBezTo>
                      <a:cubicBezTo>
                        <a:pt x="954" y="1008"/>
                        <a:pt x="951" y="1003"/>
                        <a:pt x="947" y="998"/>
                      </a:cubicBezTo>
                      <a:cubicBezTo>
                        <a:pt x="918" y="975"/>
                        <a:pt x="885" y="961"/>
                        <a:pt x="847" y="961"/>
                      </a:cubicBezTo>
                      <a:cubicBezTo>
                        <a:pt x="814" y="968"/>
                        <a:pt x="814" y="968"/>
                        <a:pt x="814" y="968"/>
                      </a:cubicBezTo>
                      <a:cubicBezTo>
                        <a:pt x="814" y="965"/>
                        <a:pt x="814" y="965"/>
                        <a:pt x="814" y="965"/>
                      </a:cubicBezTo>
                      <a:cubicBezTo>
                        <a:pt x="814" y="963"/>
                        <a:pt x="814" y="963"/>
                        <a:pt x="814" y="963"/>
                      </a:cubicBezTo>
                      <a:cubicBezTo>
                        <a:pt x="710" y="572"/>
                        <a:pt x="710" y="572"/>
                        <a:pt x="710" y="572"/>
                      </a:cubicBezTo>
                      <a:cubicBezTo>
                        <a:pt x="696" y="523"/>
                        <a:pt x="672" y="523"/>
                        <a:pt x="644" y="527"/>
                      </a:cubicBezTo>
                      <a:cubicBezTo>
                        <a:pt x="644" y="527"/>
                        <a:pt x="589" y="535"/>
                        <a:pt x="601" y="594"/>
                      </a:cubicBezTo>
                      <a:cubicBezTo>
                        <a:pt x="703" y="1140"/>
                        <a:pt x="703" y="1140"/>
                        <a:pt x="703" y="1140"/>
                      </a:cubicBezTo>
                      <a:cubicBezTo>
                        <a:pt x="703" y="1148"/>
                        <a:pt x="705" y="1152"/>
                        <a:pt x="705" y="1159"/>
                      </a:cubicBezTo>
                      <a:cubicBezTo>
                        <a:pt x="705" y="1183"/>
                        <a:pt x="696" y="1207"/>
                        <a:pt x="679" y="1226"/>
                      </a:cubicBezTo>
                      <a:cubicBezTo>
                        <a:pt x="674" y="1233"/>
                        <a:pt x="667" y="1238"/>
                        <a:pt x="663" y="1238"/>
                      </a:cubicBezTo>
                      <a:cubicBezTo>
                        <a:pt x="632" y="1242"/>
                        <a:pt x="603" y="1235"/>
                        <a:pt x="577" y="1216"/>
                      </a:cubicBezTo>
                      <a:cubicBezTo>
                        <a:pt x="547" y="1193"/>
                        <a:pt x="525" y="1143"/>
                        <a:pt x="504" y="1112"/>
                      </a:cubicBezTo>
                      <a:cubicBezTo>
                        <a:pt x="492" y="1093"/>
                        <a:pt x="483" y="1072"/>
                        <a:pt x="468" y="1055"/>
                      </a:cubicBezTo>
                      <a:cubicBezTo>
                        <a:pt x="440" y="1027"/>
                        <a:pt x="383" y="1003"/>
                        <a:pt x="348" y="1032"/>
                      </a:cubicBezTo>
                      <a:cubicBezTo>
                        <a:pt x="338" y="1041"/>
                        <a:pt x="326" y="1065"/>
                        <a:pt x="336" y="1077"/>
                      </a:cubicBezTo>
                      <a:cubicBezTo>
                        <a:pt x="350" y="1096"/>
                        <a:pt x="369" y="1117"/>
                        <a:pt x="378" y="1138"/>
                      </a:cubicBezTo>
                      <a:cubicBezTo>
                        <a:pt x="388" y="1155"/>
                        <a:pt x="393" y="1174"/>
                        <a:pt x="400" y="1193"/>
                      </a:cubicBezTo>
                      <a:cubicBezTo>
                        <a:pt x="404" y="1204"/>
                        <a:pt x="407" y="1235"/>
                        <a:pt x="416" y="1245"/>
                      </a:cubicBezTo>
                      <a:cubicBezTo>
                        <a:pt x="426" y="1254"/>
                        <a:pt x="435" y="1273"/>
                        <a:pt x="442" y="1285"/>
                      </a:cubicBezTo>
                      <a:cubicBezTo>
                        <a:pt x="459" y="1311"/>
                        <a:pt x="483" y="1339"/>
                        <a:pt x="492" y="1368"/>
                      </a:cubicBezTo>
                      <a:cubicBezTo>
                        <a:pt x="525" y="1415"/>
                        <a:pt x="539" y="1477"/>
                        <a:pt x="575" y="1522"/>
                      </a:cubicBezTo>
                      <a:cubicBezTo>
                        <a:pt x="620" y="1576"/>
                        <a:pt x="663" y="1628"/>
                        <a:pt x="729" y="1659"/>
                      </a:cubicBezTo>
                      <a:cubicBezTo>
                        <a:pt x="752" y="1673"/>
                        <a:pt x="769" y="1692"/>
                        <a:pt x="783" y="1713"/>
                      </a:cubicBezTo>
                      <a:cubicBezTo>
                        <a:pt x="805" y="1827"/>
                        <a:pt x="805" y="1827"/>
                        <a:pt x="805" y="1827"/>
                      </a:cubicBezTo>
                      <a:cubicBezTo>
                        <a:pt x="887" y="1813"/>
                        <a:pt x="1224" y="1756"/>
                        <a:pt x="1259" y="1749"/>
                      </a:cubicBezTo>
                      <a:cubicBezTo>
                        <a:pt x="1238" y="1652"/>
                        <a:pt x="1238" y="1652"/>
                        <a:pt x="1238" y="1652"/>
                      </a:cubicBezTo>
                      <a:cubicBezTo>
                        <a:pt x="1235" y="1649"/>
                        <a:pt x="1235" y="1649"/>
                        <a:pt x="1235" y="1649"/>
                      </a:cubicBezTo>
                      <a:cubicBezTo>
                        <a:pt x="1245" y="1626"/>
                        <a:pt x="1250" y="1600"/>
                        <a:pt x="1257" y="1576"/>
                      </a:cubicBezTo>
                      <a:cubicBezTo>
                        <a:pt x="1262" y="1555"/>
                        <a:pt x="1266" y="1536"/>
                        <a:pt x="1266" y="1514"/>
                      </a:cubicBezTo>
                      <a:cubicBezTo>
                        <a:pt x="1269" y="1462"/>
                        <a:pt x="1271" y="1408"/>
                        <a:pt x="1273" y="1354"/>
                      </a:cubicBezTo>
                      <a:cubicBezTo>
                        <a:pt x="1273" y="1344"/>
                        <a:pt x="1273" y="1335"/>
                        <a:pt x="1276" y="1325"/>
                      </a:cubicBezTo>
                      <a:cubicBezTo>
                        <a:pt x="1280" y="1294"/>
                        <a:pt x="1262" y="1211"/>
                        <a:pt x="1198" y="1207"/>
                      </a:cubicBezTo>
                      <a:cubicBezTo>
                        <a:pt x="1195" y="1207"/>
                        <a:pt x="1195" y="1207"/>
                        <a:pt x="1195" y="1204"/>
                      </a:cubicBezTo>
                      <a:cubicBezTo>
                        <a:pt x="1179" y="1171"/>
                        <a:pt x="1157" y="1140"/>
                        <a:pt x="1131" y="1112"/>
                      </a:cubicBezTo>
                      <a:cubicBezTo>
                        <a:pt x="1101" y="1079"/>
                        <a:pt x="1058" y="1055"/>
                        <a:pt x="1013" y="1048"/>
                      </a:cubicBezTo>
                      <a:close/>
                      <a:moveTo>
                        <a:pt x="826" y="381"/>
                      </a:moveTo>
                      <a:cubicBezTo>
                        <a:pt x="442" y="381"/>
                        <a:pt x="442" y="381"/>
                        <a:pt x="442" y="381"/>
                      </a:cubicBezTo>
                      <a:cubicBezTo>
                        <a:pt x="442" y="0"/>
                        <a:pt x="442" y="0"/>
                        <a:pt x="442" y="0"/>
                      </a:cubicBezTo>
                      <a:cubicBezTo>
                        <a:pt x="826" y="0"/>
                        <a:pt x="826" y="0"/>
                        <a:pt x="826" y="0"/>
                      </a:cubicBezTo>
                      <a:cubicBezTo>
                        <a:pt x="826" y="381"/>
                        <a:pt x="826" y="381"/>
                        <a:pt x="826" y="381"/>
                      </a:cubicBezTo>
                      <a:cubicBezTo>
                        <a:pt x="826" y="381"/>
                        <a:pt x="826" y="381"/>
                        <a:pt x="826" y="381"/>
                      </a:cubicBezTo>
                      <a:close/>
                      <a:moveTo>
                        <a:pt x="386" y="381"/>
                      </a:moveTo>
                      <a:cubicBezTo>
                        <a:pt x="0" y="381"/>
                        <a:pt x="0" y="381"/>
                        <a:pt x="0" y="38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86" y="0"/>
                        <a:pt x="386" y="0"/>
                        <a:pt x="386" y="0"/>
                      </a:cubicBezTo>
                      <a:cubicBezTo>
                        <a:pt x="386" y="381"/>
                        <a:pt x="386" y="381"/>
                        <a:pt x="386" y="381"/>
                      </a:cubicBezTo>
                      <a:cubicBezTo>
                        <a:pt x="386" y="381"/>
                        <a:pt x="386" y="381"/>
                        <a:pt x="386" y="381"/>
                      </a:cubicBezTo>
                      <a:close/>
                      <a:moveTo>
                        <a:pt x="594" y="821"/>
                      </a:moveTo>
                      <a:cubicBezTo>
                        <a:pt x="442" y="821"/>
                        <a:pt x="442" y="821"/>
                        <a:pt x="442" y="821"/>
                      </a:cubicBezTo>
                      <a:cubicBezTo>
                        <a:pt x="442" y="437"/>
                        <a:pt x="442" y="437"/>
                        <a:pt x="442" y="437"/>
                      </a:cubicBezTo>
                      <a:cubicBezTo>
                        <a:pt x="826" y="437"/>
                        <a:pt x="826" y="437"/>
                        <a:pt x="826" y="437"/>
                      </a:cubicBezTo>
                      <a:cubicBezTo>
                        <a:pt x="826" y="821"/>
                        <a:pt x="826" y="821"/>
                        <a:pt x="826" y="821"/>
                      </a:cubicBezTo>
                      <a:cubicBezTo>
                        <a:pt x="826" y="821"/>
                        <a:pt x="826" y="821"/>
                        <a:pt x="826" y="821"/>
                      </a:cubicBezTo>
                      <a:cubicBezTo>
                        <a:pt x="755" y="561"/>
                        <a:pt x="755" y="561"/>
                        <a:pt x="755" y="561"/>
                      </a:cubicBezTo>
                      <a:cubicBezTo>
                        <a:pt x="755" y="561"/>
                        <a:pt x="755" y="561"/>
                        <a:pt x="755" y="561"/>
                      </a:cubicBezTo>
                      <a:cubicBezTo>
                        <a:pt x="755" y="561"/>
                        <a:pt x="755" y="561"/>
                        <a:pt x="755" y="561"/>
                      </a:cubicBezTo>
                      <a:cubicBezTo>
                        <a:pt x="736" y="492"/>
                        <a:pt x="693" y="478"/>
                        <a:pt x="663" y="478"/>
                      </a:cubicBezTo>
                      <a:cubicBezTo>
                        <a:pt x="653" y="478"/>
                        <a:pt x="644" y="478"/>
                        <a:pt x="636" y="480"/>
                      </a:cubicBezTo>
                      <a:cubicBezTo>
                        <a:pt x="627" y="482"/>
                        <a:pt x="591" y="490"/>
                        <a:pt x="570" y="520"/>
                      </a:cubicBezTo>
                      <a:cubicBezTo>
                        <a:pt x="558" y="537"/>
                        <a:pt x="547" y="563"/>
                        <a:pt x="554" y="601"/>
                      </a:cubicBezTo>
                      <a:cubicBezTo>
                        <a:pt x="594" y="821"/>
                        <a:pt x="594" y="821"/>
                        <a:pt x="594" y="821"/>
                      </a:cubicBezTo>
                      <a:cubicBezTo>
                        <a:pt x="594" y="821"/>
                        <a:pt x="594" y="821"/>
                        <a:pt x="594" y="821"/>
                      </a:cubicBezTo>
                      <a:close/>
                      <a:moveTo>
                        <a:pt x="371" y="1261"/>
                      </a:moveTo>
                      <a:cubicBezTo>
                        <a:pt x="0" y="1261"/>
                        <a:pt x="0" y="1261"/>
                        <a:pt x="0" y="1261"/>
                      </a:cubicBezTo>
                      <a:cubicBezTo>
                        <a:pt x="0" y="880"/>
                        <a:pt x="0" y="880"/>
                        <a:pt x="0" y="880"/>
                      </a:cubicBezTo>
                      <a:cubicBezTo>
                        <a:pt x="606" y="880"/>
                        <a:pt x="606" y="880"/>
                        <a:pt x="606" y="880"/>
                      </a:cubicBezTo>
                      <a:cubicBezTo>
                        <a:pt x="655" y="1150"/>
                        <a:pt x="655" y="1150"/>
                        <a:pt x="655" y="1150"/>
                      </a:cubicBezTo>
                      <a:cubicBezTo>
                        <a:pt x="655" y="1152"/>
                        <a:pt x="658" y="1155"/>
                        <a:pt x="658" y="1157"/>
                      </a:cubicBezTo>
                      <a:cubicBezTo>
                        <a:pt x="658" y="1157"/>
                        <a:pt x="658" y="1157"/>
                        <a:pt x="658" y="1157"/>
                      </a:cubicBezTo>
                      <a:cubicBezTo>
                        <a:pt x="658" y="1159"/>
                        <a:pt x="658" y="1159"/>
                        <a:pt x="658" y="1159"/>
                      </a:cubicBezTo>
                      <a:cubicBezTo>
                        <a:pt x="658" y="1171"/>
                        <a:pt x="653" y="1181"/>
                        <a:pt x="646" y="1193"/>
                      </a:cubicBezTo>
                      <a:cubicBezTo>
                        <a:pt x="644" y="1193"/>
                        <a:pt x="644" y="1193"/>
                        <a:pt x="644" y="1193"/>
                      </a:cubicBezTo>
                      <a:cubicBezTo>
                        <a:pt x="632" y="1193"/>
                        <a:pt x="620" y="1188"/>
                        <a:pt x="608" y="1178"/>
                      </a:cubicBezTo>
                      <a:cubicBezTo>
                        <a:pt x="608" y="1178"/>
                        <a:pt x="608" y="1178"/>
                        <a:pt x="608" y="1178"/>
                      </a:cubicBezTo>
                      <a:cubicBezTo>
                        <a:pt x="608" y="1178"/>
                        <a:pt x="608" y="1178"/>
                        <a:pt x="608" y="1178"/>
                      </a:cubicBezTo>
                      <a:cubicBezTo>
                        <a:pt x="591" y="1167"/>
                        <a:pt x="577" y="1140"/>
                        <a:pt x="563" y="1117"/>
                      </a:cubicBezTo>
                      <a:cubicBezTo>
                        <a:pt x="556" y="1107"/>
                        <a:pt x="551" y="1096"/>
                        <a:pt x="544" y="1086"/>
                      </a:cubicBezTo>
                      <a:cubicBezTo>
                        <a:pt x="539" y="1079"/>
                        <a:pt x="537" y="1074"/>
                        <a:pt x="532" y="1067"/>
                      </a:cubicBezTo>
                      <a:cubicBezTo>
                        <a:pt x="525" y="1053"/>
                        <a:pt x="516" y="1036"/>
                        <a:pt x="502" y="1022"/>
                      </a:cubicBezTo>
                      <a:cubicBezTo>
                        <a:pt x="473" y="991"/>
                        <a:pt x="428" y="972"/>
                        <a:pt x="388" y="972"/>
                      </a:cubicBezTo>
                      <a:cubicBezTo>
                        <a:pt x="362" y="972"/>
                        <a:pt x="338" y="980"/>
                        <a:pt x="319" y="994"/>
                      </a:cubicBezTo>
                      <a:cubicBezTo>
                        <a:pt x="293" y="1017"/>
                        <a:pt x="270" y="1069"/>
                        <a:pt x="298" y="1105"/>
                      </a:cubicBezTo>
                      <a:cubicBezTo>
                        <a:pt x="303" y="1110"/>
                        <a:pt x="305" y="1114"/>
                        <a:pt x="310" y="1119"/>
                      </a:cubicBezTo>
                      <a:cubicBezTo>
                        <a:pt x="319" y="1133"/>
                        <a:pt x="331" y="1148"/>
                        <a:pt x="336" y="1157"/>
                      </a:cubicBezTo>
                      <a:cubicBezTo>
                        <a:pt x="343" y="1174"/>
                        <a:pt x="350" y="1193"/>
                        <a:pt x="355" y="1207"/>
                      </a:cubicBezTo>
                      <a:cubicBezTo>
                        <a:pt x="355" y="1209"/>
                        <a:pt x="357" y="1214"/>
                        <a:pt x="357" y="1219"/>
                      </a:cubicBezTo>
                      <a:cubicBezTo>
                        <a:pt x="359" y="1233"/>
                        <a:pt x="364" y="1247"/>
                        <a:pt x="371" y="1261"/>
                      </a:cubicBezTo>
                      <a:close/>
                      <a:moveTo>
                        <a:pt x="386" y="821"/>
                      </a:moveTo>
                      <a:cubicBezTo>
                        <a:pt x="0" y="821"/>
                        <a:pt x="0" y="821"/>
                        <a:pt x="0" y="821"/>
                      </a:cubicBezTo>
                      <a:cubicBezTo>
                        <a:pt x="0" y="437"/>
                        <a:pt x="0" y="437"/>
                        <a:pt x="0" y="437"/>
                      </a:cubicBezTo>
                      <a:cubicBezTo>
                        <a:pt x="386" y="437"/>
                        <a:pt x="386" y="437"/>
                        <a:pt x="386" y="437"/>
                      </a:cubicBezTo>
                      <a:cubicBezTo>
                        <a:pt x="386" y="821"/>
                        <a:pt x="386" y="821"/>
                        <a:pt x="386" y="821"/>
                      </a:cubicBezTo>
                      <a:cubicBezTo>
                        <a:pt x="386" y="821"/>
                        <a:pt x="386" y="821"/>
                        <a:pt x="386" y="82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38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0" name="TextBox 59"/>
              <p:cNvSpPr txBox="1"/>
              <p:nvPr/>
            </p:nvSpPr>
            <p:spPr>
              <a:xfrm>
                <a:off x="9707930" y="5549720"/>
                <a:ext cx="993314" cy="530465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b="1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Apps</a:t>
                </a: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8629524" y="1798170"/>
              <a:ext cx="1924208" cy="1911290"/>
              <a:chOff x="2084627" y="1114466"/>
              <a:chExt cx="2209847" cy="2032632"/>
            </a:xfrm>
          </p:grpSpPr>
          <p:pic>
            <p:nvPicPr>
              <p:cNvPr id="77" name="Picture 79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084627" y="1114466"/>
                <a:ext cx="2209847" cy="20326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2" name="TextBox 81"/>
              <p:cNvSpPr txBox="1"/>
              <p:nvPr/>
            </p:nvSpPr>
            <p:spPr>
              <a:xfrm>
                <a:off x="2292804" y="1600128"/>
                <a:ext cx="1858965" cy="7775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931881"/>
                <a:r>
                  <a:rPr lang="en-US" sz="1600" b="1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Microsoft R Client</a:t>
                </a:r>
              </a:p>
              <a:p>
                <a:pPr algn="ctr" defTabSz="931881"/>
                <a:endParaRPr lang="en-US" sz="700" b="1" dirty="0">
                  <a:solidFill>
                    <a:prstClr val="whit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algn="ctr" defTabSz="931881"/>
                <a:r>
                  <a:rPr lang="en-US" sz="1200" b="1" dirty="0">
                    <a:solidFill>
                      <a:schemeClr val="tx2">
                        <a:lumMod val="7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(mrsdeploy package</a:t>
                </a:r>
                <a:r>
                  <a:rPr lang="en-US" sz="1600" b="1" dirty="0">
                    <a:solidFill>
                      <a:schemeClr val="tx2">
                        <a:lumMod val="7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)</a:t>
                </a:r>
              </a:p>
            </p:txBody>
          </p:sp>
        </p:grpSp>
        <p:cxnSp>
          <p:nvCxnSpPr>
            <p:cNvPr id="26" name="Straight Arrow Connector 25"/>
            <p:cNvCxnSpPr>
              <a:cxnSpLocks/>
              <a:stCxn id="56" idx="3"/>
              <a:endCxn id="57" idx="2"/>
            </p:cNvCxnSpPr>
            <p:nvPr/>
          </p:nvCxnSpPr>
          <p:spPr>
            <a:xfrm>
              <a:off x="6849055" y="3565001"/>
              <a:ext cx="1847708" cy="1113611"/>
            </a:xfrm>
            <a:prstGeom prst="straightConnector1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cxnSpLocks/>
              <a:stCxn id="56" idx="3"/>
              <a:endCxn id="77" idx="3"/>
            </p:cNvCxnSpPr>
            <p:nvPr/>
          </p:nvCxnSpPr>
          <p:spPr>
            <a:xfrm flipV="1">
              <a:off x="6849055" y="2753815"/>
              <a:ext cx="1780469" cy="811186"/>
            </a:xfrm>
            <a:prstGeom prst="straightConnector1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9552924" y="957199"/>
              <a:ext cx="2293377" cy="1003699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dirty="0">
                  <a:solidFill>
                    <a:srgbClr val="00B0F0"/>
                  </a:solidFill>
                </a:rPr>
                <a:t>Easy Consumption</a:t>
              </a:r>
            </a:p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Explore and consume services in R directly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590446" y="3210427"/>
              <a:ext cx="1361165" cy="3300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931881"/>
              <a:r>
                <a:rPr lang="en-US" altLang="zh-CN" sz="1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publishService</a:t>
              </a:r>
              <a:endPara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 rot="19899132">
              <a:off x="7006499" y="2761113"/>
              <a:ext cx="1219027" cy="3483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931881"/>
              <a:r>
                <a:rPr lang="en-US" sz="1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getService</a:t>
              </a:r>
            </a:p>
          </p:txBody>
        </p:sp>
        <p:grpSp>
          <p:nvGrpSpPr>
            <p:cNvPr id="100" name="Group 99"/>
            <p:cNvGrpSpPr/>
            <p:nvPr/>
          </p:nvGrpSpPr>
          <p:grpSpPr>
            <a:xfrm>
              <a:off x="510036" y="2881971"/>
              <a:ext cx="1982054" cy="1790733"/>
              <a:chOff x="2084627" y="1114466"/>
              <a:chExt cx="2209847" cy="2032632"/>
            </a:xfrm>
          </p:grpSpPr>
          <p:pic>
            <p:nvPicPr>
              <p:cNvPr id="101" name="Picture 79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084627" y="1114466"/>
                <a:ext cx="2209847" cy="20326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2" name="TextBox 101"/>
              <p:cNvSpPr txBox="1"/>
              <p:nvPr/>
            </p:nvSpPr>
            <p:spPr>
              <a:xfrm>
                <a:off x="2309742" y="1600127"/>
                <a:ext cx="1858965" cy="7775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931881"/>
                <a:r>
                  <a:rPr lang="en-US" sz="1600" b="1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Microsoft R Client</a:t>
                </a:r>
              </a:p>
              <a:p>
                <a:pPr algn="ctr" defTabSz="931881"/>
                <a:endParaRPr lang="en-US" sz="700" b="1" dirty="0">
                  <a:solidFill>
                    <a:prstClr val="whit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algn="ctr" defTabSz="931881"/>
                <a:r>
                  <a:rPr lang="en-US" sz="1200" b="1" dirty="0">
                    <a:solidFill>
                      <a:schemeClr val="tx2">
                        <a:lumMod val="7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(mrsdeploy package</a:t>
                </a:r>
                <a:r>
                  <a:rPr lang="en-US" sz="1600" b="1" dirty="0">
                    <a:solidFill>
                      <a:schemeClr val="tx2">
                        <a:lumMod val="7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)</a:t>
                </a:r>
              </a:p>
            </p:txBody>
          </p:sp>
        </p:grpSp>
        <p:cxnSp>
          <p:nvCxnSpPr>
            <p:cNvPr id="103" name="Straight Arrow Connector 102"/>
            <p:cNvCxnSpPr>
              <a:endCxn id="56" idx="1"/>
            </p:cNvCxnSpPr>
            <p:nvPr/>
          </p:nvCxnSpPr>
          <p:spPr>
            <a:xfrm>
              <a:off x="2492090" y="3565001"/>
              <a:ext cx="1561803" cy="0"/>
            </a:xfrm>
            <a:prstGeom prst="straightConnector1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59" name="Group 58"/>
            <p:cNvGrpSpPr/>
            <p:nvPr/>
          </p:nvGrpSpPr>
          <p:grpSpPr>
            <a:xfrm>
              <a:off x="8374708" y="1135848"/>
              <a:ext cx="1138238" cy="916536"/>
              <a:chOff x="1" y="770872"/>
              <a:chExt cx="1219200" cy="981728"/>
            </a:xfrm>
          </p:grpSpPr>
          <p:sp>
            <p:nvSpPr>
              <p:cNvPr id="68" name="TextBox 67"/>
              <p:cNvSpPr txBox="1"/>
              <p:nvPr/>
            </p:nvSpPr>
            <p:spPr>
              <a:xfrm>
                <a:off x="1" y="1404235"/>
                <a:ext cx="1219200" cy="3483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931881"/>
                <a:r>
                  <a:rPr lang="en-US" sz="1400" b="1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Data Scientist</a:t>
                </a:r>
              </a:p>
            </p:txBody>
          </p:sp>
          <p:grpSp>
            <p:nvGrpSpPr>
              <p:cNvPr id="69" name="Group 68"/>
              <p:cNvGrpSpPr>
                <a:grpSpLocks noChangeAspect="1"/>
              </p:cNvGrpSpPr>
              <p:nvPr/>
            </p:nvGrpSpPr>
            <p:grpSpPr>
              <a:xfrm>
                <a:off x="243002" y="770872"/>
                <a:ext cx="564718" cy="522569"/>
                <a:chOff x="5809310" y="1674658"/>
                <a:chExt cx="4585732" cy="4226967"/>
              </a:xfrm>
              <a:solidFill>
                <a:srgbClr val="505050">
                  <a:lumMod val="50000"/>
                </a:srgbClr>
              </a:solidFill>
            </p:grpSpPr>
            <p:sp>
              <p:nvSpPr>
                <p:cNvPr id="70" name="Oval 69"/>
                <p:cNvSpPr/>
                <p:nvPr/>
              </p:nvSpPr>
              <p:spPr>
                <a:xfrm>
                  <a:off x="6881217" y="1674658"/>
                  <a:ext cx="2210082" cy="2210082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1" name="Freeform 48"/>
                <p:cNvSpPr/>
                <p:nvPr/>
              </p:nvSpPr>
              <p:spPr>
                <a:xfrm>
                  <a:off x="5809310" y="3984172"/>
                  <a:ext cx="3316029" cy="1917453"/>
                </a:xfrm>
                <a:custGeom>
                  <a:avLst/>
                  <a:gdLst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827176 w 3331029"/>
                    <a:gd name="connsiteY13" fmla="*/ 279918 h 1912775"/>
                    <a:gd name="connsiteX14" fmla="*/ 2528596 w 3331029"/>
                    <a:gd name="connsiteY14" fmla="*/ 1212980 h 1912775"/>
                    <a:gd name="connsiteX15" fmla="*/ 2258008 w 3331029"/>
                    <a:gd name="connsiteY15" fmla="*/ 1716833 h 1912775"/>
                    <a:gd name="connsiteX16" fmla="*/ 2164702 w 3331029"/>
                    <a:gd name="connsiteY16" fmla="*/ 1782147 h 1912775"/>
                    <a:gd name="connsiteX17" fmla="*/ 1968760 w 3331029"/>
                    <a:gd name="connsiteY17" fmla="*/ 1446245 h 1912775"/>
                    <a:gd name="connsiteX18" fmla="*/ 1688841 w 3331029"/>
                    <a:gd name="connsiteY18" fmla="*/ 886408 h 1912775"/>
                    <a:gd name="connsiteX19" fmla="*/ 1558213 w 3331029"/>
                    <a:gd name="connsiteY19" fmla="*/ 457200 h 1912775"/>
                    <a:gd name="connsiteX20" fmla="*/ 1418253 w 3331029"/>
                    <a:gd name="connsiteY20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827176 w 3331029"/>
                    <a:gd name="connsiteY13" fmla="*/ 279918 h 1912775"/>
                    <a:gd name="connsiteX14" fmla="*/ 2528596 w 3331029"/>
                    <a:gd name="connsiteY14" fmla="*/ 1212980 h 1912775"/>
                    <a:gd name="connsiteX15" fmla="*/ 2164702 w 3331029"/>
                    <a:gd name="connsiteY15" fmla="*/ 1782147 h 1912775"/>
                    <a:gd name="connsiteX16" fmla="*/ 1968760 w 3331029"/>
                    <a:gd name="connsiteY16" fmla="*/ 1446245 h 1912775"/>
                    <a:gd name="connsiteX17" fmla="*/ 1688841 w 3331029"/>
                    <a:gd name="connsiteY17" fmla="*/ 886408 h 1912775"/>
                    <a:gd name="connsiteX18" fmla="*/ 1558213 w 3331029"/>
                    <a:gd name="connsiteY18" fmla="*/ 457200 h 1912775"/>
                    <a:gd name="connsiteX19" fmla="*/ 1418253 w 3331029"/>
                    <a:gd name="connsiteY19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827176 w 3331029"/>
                    <a:gd name="connsiteY13" fmla="*/ 279918 h 1912775"/>
                    <a:gd name="connsiteX14" fmla="*/ 2164702 w 3331029"/>
                    <a:gd name="connsiteY14" fmla="*/ 1782147 h 1912775"/>
                    <a:gd name="connsiteX15" fmla="*/ 1968760 w 3331029"/>
                    <a:gd name="connsiteY15" fmla="*/ 1446245 h 1912775"/>
                    <a:gd name="connsiteX16" fmla="*/ 1688841 w 3331029"/>
                    <a:gd name="connsiteY16" fmla="*/ 886408 h 1912775"/>
                    <a:gd name="connsiteX17" fmla="*/ 1558213 w 3331029"/>
                    <a:gd name="connsiteY17" fmla="*/ 457200 h 1912775"/>
                    <a:gd name="connsiteX18" fmla="*/ 1418253 w 3331029"/>
                    <a:gd name="connsiteY18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968760 w 3331029"/>
                    <a:gd name="connsiteY14" fmla="*/ 1446245 h 1912775"/>
                    <a:gd name="connsiteX15" fmla="*/ 1688841 w 3331029"/>
                    <a:gd name="connsiteY15" fmla="*/ 886408 h 1912775"/>
                    <a:gd name="connsiteX16" fmla="*/ 1558213 w 3331029"/>
                    <a:gd name="connsiteY16" fmla="*/ 457200 h 1912775"/>
                    <a:gd name="connsiteX17" fmla="*/ 1418253 w 3331029"/>
                    <a:gd name="connsiteY17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968760 w 3331029"/>
                    <a:gd name="connsiteY14" fmla="*/ 1446245 h 1912775"/>
                    <a:gd name="connsiteX15" fmla="*/ 1688841 w 3331029"/>
                    <a:gd name="connsiteY15" fmla="*/ 886408 h 1912775"/>
                    <a:gd name="connsiteX16" fmla="*/ 1418253 w 3331029"/>
                    <a:gd name="connsiteY16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968760 w 3331029"/>
                    <a:gd name="connsiteY14" fmla="*/ 1446245 h 1912775"/>
                    <a:gd name="connsiteX15" fmla="*/ 1418253 w 3331029"/>
                    <a:gd name="connsiteY15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36914 w 3331029"/>
                    <a:gd name="connsiteY0" fmla="*/ 0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36914 w 3331029"/>
                    <a:gd name="connsiteY14" fmla="*/ 0 h 1912775"/>
                    <a:gd name="connsiteX0" fmla="*/ 1436914 w 3331029"/>
                    <a:gd name="connsiteY0" fmla="*/ 0 h 1912775"/>
                    <a:gd name="connsiteX1" fmla="*/ 223935 w 3331029"/>
                    <a:gd name="connsiteY1" fmla="*/ 699796 h 1912775"/>
                    <a:gd name="connsiteX2" fmla="*/ 130629 w 3331029"/>
                    <a:gd name="connsiteY2" fmla="*/ 989045 h 1912775"/>
                    <a:gd name="connsiteX3" fmla="*/ 0 w 3331029"/>
                    <a:gd name="connsiteY3" fmla="*/ 1614196 h 1912775"/>
                    <a:gd name="connsiteX4" fmla="*/ 746449 w 3331029"/>
                    <a:gd name="connsiteY4" fmla="*/ 1828800 h 1912775"/>
                    <a:gd name="connsiteX5" fmla="*/ 1735494 w 3331029"/>
                    <a:gd name="connsiteY5" fmla="*/ 1912775 h 1912775"/>
                    <a:gd name="connsiteX6" fmla="*/ 2948474 w 3331029"/>
                    <a:gd name="connsiteY6" fmla="*/ 1884784 h 1912775"/>
                    <a:gd name="connsiteX7" fmla="*/ 2901821 w 3331029"/>
                    <a:gd name="connsiteY7" fmla="*/ 1772816 h 1912775"/>
                    <a:gd name="connsiteX8" fmla="*/ 3247053 w 3331029"/>
                    <a:gd name="connsiteY8" fmla="*/ 783771 h 1912775"/>
                    <a:gd name="connsiteX9" fmla="*/ 3331029 w 3331029"/>
                    <a:gd name="connsiteY9" fmla="*/ 513184 h 1912775"/>
                    <a:gd name="connsiteX10" fmla="*/ 3331029 w 3331029"/>
                    <a:gd name="connsiteY10" fmla="*/ 158620 h 1912775"/>
                    <a:gd name="connsiteX11" fmla="*/ 2911151 w 3331029"/>
                    <a:gd name="connsiteY11" fmla="*/ 0 h 1912775"/>
                    <a:gd name="connsiteX12" fmla="*/ 2164702 w 3331029"/>
                    <a:gd name="connsiteY12" fmla="*/ 1782147 h 1912775"/>
                    <a:gd name="connsiteX13" fmla="*/ 1436914 w 3331029"/>
                    <a:gd name="connsiteY13" fmla="*/ 0 h 1912775"/>
                    <a:gd name="connsiteX0" fmla="*/ 1436914 w 3331029"/>
                    <a:gd name="connsiteY0" fmla="*/ 0 h 1912775"/>
                    <a:gd name="connsiteX1" fmla="*/ 130629 w 3331029"/>
                    <a:gd name="connsiteY1" fmla="*/ 989045 h 1912775"/>
                    <a:gd name="connsiteX2" fmla="*/ 0 w 3331029"/>
                    <a:gd name="connsiteY2" fmla="*/ 1614196 h 1912775"/>
                    <a:gd name="connsiteX3" fmla="*/ 746449 w 3331029"/>
                    <a:gd name="connsiteY3" fmla="*/ 1828800 h 1912775"/>
                    <a:gd name="connsiteX4" fmla="*/ 1735494 w 3331029"/>
                    <a:gd name="connsiteY4" fmla="*/ 1912775 h 1912775"/>
                    <a:gd name="connsiteX5" fmla="*/ 2948474 w 3331029"/>
                    <a:gd name="connsiteY5" fmla="*/ 1884784 h 1912775"/>
                    <a:gd name="connsiteX6" fmla="*/ 2901821 w 3331029"/>
                    <a:gd name="connsiteY6" fmla="*/ 1772816 h 1912775"/>
                    <a:gd name="connsiteX7" fmla="*/ 3247053 w 3331029"/>
                    <a:gd name="connsiteY7" fmla="*/ 783771 h 1912775"/>
                    <a:gd name="connsiteX8" fmla="*/ 3331029 w 3331029"/>
                    <a:gd name="connsiteY8" fmla="*/ 513184 h 1912775"/>
                    <a:gd name="connsiteX9" fmla="*/ 3331029 w 3331029"/>
                    <a:gd name="connsiteY9" fmla="*/ 158620 h 1912775"/>
                    <a:gd name="connsiteX10" fmla="*/ 2911151 w 3331029"/>
                    <a:gd name="connsiteY10" fmla="*/ 0 h 1912775"/>
                    <a:gd name="connsiteX11" fmla="*/ 2164702 w 3331029"/>
                    <a:gd name="connsiteY11" fmla="*/ 1782147 h 1912775"/>
                    <a:gd name="connsiteX12" fmla="*/ 1436914 w 3331029"/>
                    <a:gd name="connsiteY12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1735494 w 3331029"/>
                    <a:gd name="connsiteY2" fmla="*/ 1912775 h 1912775"/>
                    <a:gd name="connsiteX3" fmla="*/ 2948474 w 3331029"/>
                    <a:gd name="connsiteY3" fmla="*/ 1884784 h 1912775"/>
                    <a:gd name="connsiteX4" fmla="*/ 2901821 w 3331029"/>
                    <a:gd name="connsiteY4" fmla="*/ 1772816 h 1912775"/>
                    <a:gd name="connsiteX5" fmla="*/ 3247053 w 3331029"/>
                    <a:gd name="connsiteY5" fmla="*/ 783771 h 1912775"/>
                    <a:gd name="connsiteX6" fmla="*/ 3331029 w 3331029"/>
                    <a:gd name="connsiteY6" fmla="*/ 513184 h 1912775"/>
                    <a:gd name="connsiteX7" fmla="*/ 3331029 w 3331029"/>
                    <a:gd name="connsiteY7" fmla="*/ 158620 h 1912775"/>
                    <a:gd name="connsiteX8" fmla="*/ 2911151 w 3331029"/>
                    <a:gd name="connsiteY8" fmla="*/ 0 h 1912775"/>
                    <a:gd name="connsiteX9" fmla="*/ 2164702 w 3331029"/>
                    <a:gd name="connsiteY9" fmla="*/ 1782147 h 1912775"/>
                    <a:gd name="connsiteX10" fmla="*/ 1436914 w 3331029"/>
                    <a:gd name="connsiteY10" fmla="*/ 0 h 1912775"/>
                    <a:gd name="connsiteX0" fmla="*/ 1436914 w 3331029"/>
                    <a:gd name="connsiteY0" fmla="*/ 0 h 1884784"/>
                    <a:gd name="connsiteX1" fmla="*/ 0 w 3331029"/>
                    <a:gd name="connsiteY1" fmla="*/ 1614196 h 1884784"/>
                    <a:gd name="connsiteX2" fmla="*/ 2948474 w 3331029"/>
                    <a:gd name="connsiteY2" fmla="*/ 1884784 h 1884784"/>
                    <a:gd name="connsiteX3" fmla="*/ 2901821 w 3331029"/>
                    <a:gd name="connsiteY3" fmla="*/ 1772816 h 1884784"/>
                    <a:gd name="connsiteX4" fmla="*/ 3247053 w 3331029"/>
                    <a:gd name="connsiteY4" fmla="*/ 783771 h 1884784"/>
                    <a:gd name="connsiteX5" fmla="*/ 3331029 w 3331029"/>
                    <a:gd name="connsiteY5" fmla="*/ 513184 h 1884784"/>
                    <a:gd name="connsiteX6" fmla="*/ 3331029 w 3331029"/>
                    <a:gd name="connsiteY6" fmla="*/ 158620 h 1884784"/>
                    <a:gd name="connsiteX7" fmla="*/ 2911151 w 3331029"/>
                    <a:gd name="connsiteY7" fmla="*/ 0 h 1884784"/>
                    <a:gd name="connsiteX8" fmla="*/ 2164702 w 3331029"/>
                    <a:gd name="connsiteY8" fmla="*/ 1782147 h 1884784"/>
                    <a:gd name="connsiteX9" fmla="*/ 1436914 w 3331029"/>
                    <a:gd name="connsiteY9" fmla="*/ 0 h 1884784"/>
                    <a:gd name="connsiteX0" fmla="*/ 1436914 w 3331029"/>
                    <a:gd name="connsiteY0" fmla="*/ 0 h 1884784"/>
                    <a:gd name="connsiteX1" fmla="*/ 0 w 3331029"/>
                    <a:gd name="connsiteY1" fmla="*/ 1614196 h 1884784"/>
                    <a:gd name="connsiteX2" fmla="*/ 2948474 w 3331029"/>
                    <a:gd name="connsiteY2" fmla="*/ 1884784 h 1884784"/>
                    <a:gd name="connsiteX3" fmla="*/ 2901821 w 3331029"/>
                    <a:gd name="connsiteY3" fmla="*/ 1772816 h 1884784"/>
                    <a:gd name="connsiteX4" fmla="*/ 3247053 w 3331029"/>
                    <a:gd name="connsiteY4" fmla="*/ 783771 h 1884784"/>
                    <a:gd name="connsiteX5" fmla="*/ 3331029 w 3331029"/>
                    <a:gd name="connsiteY5" fmla="*/ 513184 h 1884784"/>
                    <a:gd name="connsiteX6" fmla="*/ 3331029 w 3331029"/>
                    <a:gd name="connsiteY6" fmla="*/ 158620 h 1884784"/>
                    <a:gd name="connsiteX7" fmla="*/ 2911151 w 3331029"/>
                    <a:gd name="connsiteY7" fmla="*/ 0 h 1884784"/>
                    <a:gd name="connsiteX8" fmla="*/ 2164702 w 3331029"/>
                    <a:gd name="connsiteY8" fmla="*/ 1782147 h 1884784"/>
                    <a:gd name="connsiteX9" fmla="*/ 1436914 w 3331029"/>
                    <a:gd name="connsiteY9" fmla="*/ 0 h 1884784"/>
                    <a:gd name="connsiteX0" fmla="*/ 1436914 w 3331029"/>
                    <a:gd name="connsiteY0" fmla="*/ 0 h 1915295"/>
                    <a:gd name="connsiteX1" fmla="*/ 0 w 3331029"/>
                    <a:gd name="connsiteY1" fmla="*/ 1614196 h 1915295"/>
                    <a:gd name="connsiteX2" fmla="*/ 2948474 w 3331029"/>
                    <a:gd name="connsiteY2" fmla="*/ 1884784 h 1915295"/>
                    <a:gd name="connsiteX3" fmla="*/ 2901821 w 3331029"/>
                    <a:gd name="connsiteY3" fmla="*/ 1772816 h 1915295"/>
                    <a:gd name="connsiteX4" fmla="*/ 3247053 w 3331029"/>
                    <a:gd name="connsiteY4" fmla="*/ 783771 h 1915295"/>
                    <a:gd name="connsiteX5" fmla="*/ 3331029 w 3331029"/>
                    <a:gd name="connsiteY5" fmla="*/ 513184 h 1915295"/>
                    <a:gd name="connsiteX6" fmla="*/ 3331029 w 3331029"/>
                    <a:gd name="connsiteY6" fmla="*/ 158620 h 1915295"/>
                    <a:gd name="connsiteX7" fmla="*/ 2911151 w 3331029"/>
                    <a:gd name="connsiteY7" fmla="*/ 0 h 1915295"/>
                    <a:gd name="connsiteX8" fmla="*/ 2164702 w 3331029"/>
                    <a:gd name="connsiteY8" fmla="*/ 1782147 h 1915295"/>
                    <a:gd name="connsiteX9" fmla="*/ 1436914 w 3331029"/>
                    <a:gd name="connsiteY9" fmla="*/ 0 h 1915295"/>
                    <a:gd name="connsiteX0" fmla="*/ 1436914 w 3331029"/>
                    <a:gd name="connsiteY0" fmla="*/ 0 h 1915295"/>
                    <a:gd name="connsiteX1" fmla="*/ 0 w 3331029"/>
                    <a:gd name="connsiteY1" fmla="*/ 1614196 h 1915295"/>
                    <a:gd name="connsiteX2" fmla="*/ 2948474 w 3331029"/>
                    <a:gd name="connsiteY2" fmla="*/ 1884784 h 1915295"/>
                    <a:gd name="connsiteX3" fmla="*/ 2901821 w 3331029"/>
                    <a:gd name="connsiteY3" fmla="*/ 1772816 h 1915295"/>
                    <a:gd name="connsiteX4" fmla="*/ 3331029 w 3331029"/>
                    <a:gd name="connsiteY4" fmla="*/ 513184 h 1915295"/>
                    <a:gd name="connsiteX5" fmla="*/ 3331029 w 3331029"/>
                    <a:gd name="connsiteY5" fmla="*/ 158620 h 1915295"/>
                    <a:gd name="connsiteX6" fmla="*/ 2911151 w 3331029"/>
                    <a:gd name="connsiteY6" fmla="*/ 0 h 1915295"/>
                    <a:gd name="connsiteX7" fmla="*/ 2164702 w 3331029"/>
                    <a:gd name="connsiteY7" fmla="*/ 1782147 h 1915295"/>
                    <a:gd name="connsiteX8" fmla="*/ 1436914 w 3331029"/>
                    <a:gd name="connsiteY8" fmla="*/ 0 h 1915295"/>
                    <a:gd name="connsiteX0" fmla="*/ 1436914 w 3331029"/>
                    <a:gd name="connsiteY0" fmla="*/ 0 h 1915295"/>
                    <a:gd name="connsiteX1" fmla="*/ 0 w 3331029"/>
                    <a:gd name="connsiteY1" fmla="*/ 1614196 h 1915295"/>
                    <a:gd name="connsiteX2" fmla="*/ 2948474 w 3331029"/>
                    <a:gd name="connsiteY2" fmla="*/ 1884784 h 1915295"/>
                    <a:gd name="connsiteX3" fmla="*/ 2901821 w 3331029"/>
                    <a:gd name="connsiteY3" fmla="*/ 1772816 h 1915295"/>
                    <a:gd name="connsiteX4" fmla="*/ 3331029 w 3331029"/>
                    <a:gd name="connsiteY4" fmla="*/ 513184 h 1915295"/>
                    <a:gd name="connsiteX5" fmla="*/ 3331029 w 3331029"/>
                    <a:gd name="connsiteY5" fmla="*/ 158620 h 1915295"/>
                    <a:gd name="connsiteX6" fmla="*/ 2911151 w 3331029"/>
                    <a:gd name="connsiteY6" fmla="*/ 0 h 1915295"/>
                    <a:gd name="connsiteX7" fmla="*/ 2164702 w 3331029"/>
                    <a:gd name="connsiteY7" fmla="*/ 1782147 h 1915295"/>
                    <a:gd name="connsiteX8" fmla="*/ 1436914 w 3331029"/>
                    <a:gd name="connsiteY8" fmla="*/ 0 h 1915295"/>
                    <a:gd name="connsiteX0" fmla="*/ 1414689 w 3308804"/>
                    <a:gd name="connsiteY0" fmla="*/ 0 h 1917453"/>
                    <a:gd name="connsiteX1" fmla="*/ 0 w 3308804"/>
                    <a:gd name="connsiteY1" fmla="*/ 1623721 h 1917453"/>
                    <a:gd name="connsiteX2" fmla="*/ 2926249 w 3308804"/>
                    <a:gd name="connsiteY2" fmla="*/ 1884784 h 1917453"/>
                    <a:gd name="connsiteX3" fmla="*/ 2879596 w 3308804"/>
                    <a:gd name="connsiteY3" fmla="*/ 1772816 h 1917453"/>
                    <a:gd name="connsiteX4" fmla="*/ 3308804 w 3308804"/>
                    <a:gd name="connsiteY4" fmla="*/ 513184 h 1917453"/>
                    <a:gd name="connsiteX5" fmla="*/ 3308804 w 3308804"/>
                    <a:gd name="connsiteY5" fmla="*/ 158620 h 1917453"/>
                    <a:gd name="connsiteX6" fmla="*/ 2888926 w 3308804"/>
                    <a:gd name="connsiteY6" fmla="*/ 0 h 1917453"/>
                    <a:gd name="connsiteX7" fmla="*/ 2142477 w 3308804"/>
                    <a:gd name="connsiteY7" fmla="*/ 1782147 h 1917453"/>
                    <a:gd name="connsiteX8" fmla="*/ 1414689 w 3308804"/>
                    <a:gd name="connsiteY8" fmla="*/ 0 h 1917453"/>
                    <a:gd name="connsiteX0" fmla="*/ 1417845 w 3311960"/>
                    <a:gd name="connsiteY0" fmla="*/ 0 h 1917453"/>
                    <a:gd name="connsiteX1" fmla="*/ 3156 w 3311960"/>
                    <a:gd name="connsiteY1" fmla="*/ 1623721 h 1917453"/>
                    <a:gd name="connsiteX2" fmla="*/ 2929405 w 3311960"/>
                    <a:gd name="connsiteY2" fmla="*/ 1884784 h 1917453"/>
                    <a:gd name="connsiteX3" fmla="*/ 2882752 w 3311960"/>
                    <a:gd name="connsiteY3" fmla="*/ 1772816 h 1917453"/>
                    <a:gd name="connsiteX4" fmla="*/ 3311960 w 3311960"/>
                    <a:gd name="connsiteY4" fmla="*/ 513184 h 1917453"/>
                    <a:gd name="connsiteX5" fmla="*/ 3311960 w 3311960"/>
                    <a:gd name="connsiteY5" fmla="*/ 158620 h 1917453"/>
                    <a:gd name="connsiteX6" fmla="*/ 2892082 w 3311960"/>
                    <a:gd name="connsiteY6" fmla="*/ 0 h 1917453"/>
                    <a:gd name="connsiteX7" fmla="*/ 2145633 w 3311960"/>
                    <a:gd name="connsiteY7" fmla="*/ 1782147 h 1917453"/>
                    <a:gd name="connsiteX8" fmla="*/ 1417845 w 3311960"/>
                    <a:gd name="connsiteY8" fmla="*/ 0 h 1917453"/>
                    <a:gd name="connsiteX0" fmla="*/ 1421914 w 3316029"/>
                    <a:gd name="connsiteY0" fmla="*/ 0 h 1917453"/>
                    <a:gd name="connsiteX1" fmla="*/ 7225 w 3316029"/>
                    <a:gd name="connsiteY1" fmla="*/ 1623721 h 1917453"/>
                    <a:gd name="connsiteX2" fmla="*/ 2933474 w 3316029"/>
                    <a:gd name="connsiteY2" fmla="*/ 1884784 h 1917453"/>
                    <a:gd name="connsiteX3" fmla="*/ 2886821 w 3316029"/>
                    <a:gd name="connsiteY3" fmla="*/ 1772816 h 1917453"/>
                    <a:gd name="connsiteX4" fmla="*/ 3316029 w 3316029"/>
                    <a:gd name="connsiteY4" fmla="*/ 513184 h 1917453"/>
                    <a:gd name="connsiteX5" fmla="*/ 3316029 w 3316029"/>
                    <a:gd name="connsiteY5" fmla="*/ 158620 h 1917453"/>
                    <a:gd name="connsiteX6" fmla="*/ 2896151 w 3316029"/>
                    <a:gd name="connsiteY6" fmla="*/ 0 h 1917453"/>
                    <a:gd name="connsiteX7" fmla="*/ 2149702 w 3316029"/>
                    <a:gd name="connsiteY7" fmla="*/ 1782147 h 1917453"/>
                    <a:gd name="connsiteX8" fmla="*/ 1421914 w 3316029"/>
                    <a:gd name="connsiteY8" fmla="*/ 0 h 1917453"/>
                    <a:gd name="connsiteX0" fmla="*/ 1421914 w 3316029"/>
                    <a:gd name="connsiteY0" fmla="*/ 0 h 1917453"/>
                    <a:gd name="connsiteX1" fmla="*/ 7225 w 3316029"/>
                    <a:gd name="connsiteY1" fmla="*/ 1623721 h 1917453"/>
                    <a:gd name="connsiteX2" fmla="*/ 2933474 w 3316029"/>
                    <a:gd name="connsiteY2" fmla="*/ 1884784 h 1917453"/>
                    <a:gd name="connsiteX3" fmla="*/ 2886821 w 3316029"/>
                    <a:gd name="connsiteY3" fmla="*/ 1772816 h 1917453"/>
                    <a:gd name="connsiteX4" fmla="*/ 3316029 w 3316029"/>
                    <a:gd name="connsiteY4" fmla="*/ 513184 h 1917453"/>
                    <a:gd name="connsiteX5" fmla="*/ 3316029 w 3316029"/>
                    <a:gd name="connsiteY5" fmla="*/ 158620 h 1917453"/>
                    <a:gd name="connsiteX6" fmla="*/ 2896151 w 3316029"/>
                    <a:gd name="connsiteY6" fmla="*/ 0 h 1917453"/>
                    <a:gd name="connsiteX7" fmla="*/ 2149702 w 3316029"/>
                    <a:gd name="connsiteY7" fmla="*/ 1782147 h 1917453"/>
                    <a:gd name="connsiteX8" fmla="*/ 1421914 w 3316029"/>
                    <a:gd name="connsiteY8" fmla="*/ 0 h 1917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16029" h="1917453">
                      <a:moveTo>
                        <a:pt x="1421914" y="0"/>
                      </a:moveTo>
                      <a:cubicBezTo>
                        <a:pt x="-316689" y="435428"/>
                        <a:pt x="45908" y="1617501"/>
                        <a:pt x="7225" y="1623721"/>
                      </a:cubicBezTo>
                      <a:cubicBezTo>
                        <a:pt x="868946" y="1956513"/>
                        <a:pt x="1941319" y="1943878"/>
                        <a:pt x="2933474" y="1884784"/>
                      </a:cubicBezTo>
                      <a:lnTo>
                        <a:pt x="2886821" y="1772816"/>
                      </a:lnTo>
                      <a:lnTo>
                        <a:pt x="3316029" y="513184"/>
                      </a:lnTo>
                      <a:lnTo>
                        <a:pt x="3316029" y="158620"/>
                      </a:lnTo>
                      <a:lnTo>
                        <a:pt x="2896151" y="0"/>
                      </a:lnTo>
                      <a:cubicBezTo>
                        <a:pt x="2731310" y="584719"/>
                        <a:pt x="2473163" y="1374710"/>
                        <a:pt x="2149702" y="1782147"/>
                      </a:cubicBezTo>
                      <a:cubicBezTo>
                        <a:pt x="1826241" y="1377820"/>
                        <a:pt x="1568094" y="572278"/>
                        <a:pt x="1421914" y="0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2" name="Freeform 49"/>
                <p:cNvSpPr/>
                <p:nvPr/>
              </p:nvSpPr>
              <p:spPr>
                <a:xfrm>
                  <a:off x="7703901" y="4266374"/>
                  <a:ext cx="426246" cy="1117201"/>
                </a:xfrm>
                <a:custGeom>
                  <a:avLst/>
                  <a:gdLst>
                    <a:gd name="connsiteX0" fmla="*/ 73823 w 426246"/>
                    <a:gd name="connsiteY0" fmla="*/ 402431 h 1117201"/>
                    <a:gd name="connsiteX1" fmla="*/ 352424 w 426246"/>
                    <a:gd name="connsiteY1" fmla="*/ 402431 h 1117201"/>
                    <a:gd name="connsiteX2" fmla="*/ 426246 w 426246"/>
                    <a:gd name="connsiteY2" fmla="*/ 726281 h 1117201"/>
                    <a:gd name="connsiteX3" fmla="*/ 426245 w 426246"/>
                    <a:gd name="connsiteY3" fmla="*/ 726281 h 1117201"/>
                    <a:gd name="connsiteX4" fmla="*/ 213123 w 426246"/>
                    <a:gd name="connsiteY4" fmla="*/ 1117201 h 1117201"/>
                    <a:gd name="connsiteX5" fmla="*/ 0 w 426246"/>
                    <a:gd name="connsiteY5" fmla="*/ 726281 h 1117201"/>
                    <a:gd name="connsiteX6" fmla="*/ 1 w 426246"/>
                    <a:gd name="connsiteY6" fmla="*/ 726281 h 1117201"/>
                    <a:gd name="connsiteX7" fmla="*/ 46437 w 426246"/>
                    <a:gd name="connsiteY7" fmla="*/ 0 h 1117201"/>
                    <a:gd name="connsiteX8" fmla="*/ 379811 w 426246"/>
                    <a:gd name="connsiteY8" fmla="*/ 0 h 1117201"/>
                    <a:gd name="connsiteX9" fmla="*/ 426246 w 426246"/>
                    <a:gd name="connsiteY9" fmla="*/ 46435 h 1117201"/>
                    <a:gd name="connsiteX10" fmla="*/ 358380 w 426246"/>
                    <a:gd name="connsiteY10" fmla="*/ 335756 h 1117201"/>
                    <a:gd name="connsiteX11" fmla="*/ 65488 w 426246"/>
                    <a:gd name="connsiteY11" fmla="*/ 335756 h 1117201"/>
                    <a:gd name="connsiteX12" fmla="*/ 2 w 426246"/>
                    <a:gd name="connsiteY12" fmla="*/ 46435 h 1117201"/>
                    <a:gd name="connsiteX13" fmla="*/ 46437 w 426246"/>
                    <a:gd name="connsiteY13" fmla="*/ 0 h 1117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26246" h="1117201">
                      <a:moveTo>
                        <a:pt x="73823" y="402431"/>
                      </a:moveTo>
                      <a:lnTo>
                        <a:pt x="352424" y="402431"/>
                      </a:lnTo>
                      <a:lnTo>
                        <a:pt x="426246" y="726281"/>
                      </a:lnTo>
                      <a:lnTo>
                        <a:pt x="426245" y="726281"/>
                      </a:lnTo>
                      <a:lnTo>
                        <a:pt x="213123" y="1117201"/>
                      </a:lnTo>
                      <a:lnTo>
                        <a:pt x="0" y="726281"/>
                      </a:lnTo>
                      <a:lnTo>
                        <a:pt x="1" y="726281"/>
                      </a:lnTo>
                      <a:close/>
                      <a:moveTo>
                        <a:pt x="46437" y="0"/>
                      </a:moveTo>
                      <a:lnTo>
                        <a:pt x="379811" y="0"/>
                      </a:lnTo>
                      <a:cubicBezTo>
                        <a:pt x="405456" y="0"/>
                        <a:pt x="426246" y="20790"/>
                        <a:pt x="426246" y="46435"/>
                      </a:cubicBezTo>
                      <a:lnTo>
                        <a:pt x="358380" y="335756"/>
                      </a:lnTo>
                      <a:lnTo>
                        <a:pt x="65488" y="335756"/>
                      </a:lnTo>
                      <a:cubicBezTo>
                        <a:pt x="49813" y="273249"/>
                        <a:pt x="2" y="102394"/>
                        <a:pt x="2" y="46435"/>
                      </a:cubicBezTo>
                      <a:cubicBezTo>
                        <a:pt x="2" y="20790"/>
                        <a:pt x="20792" y="0"/>
                        <a:pt x="46437" y="0"/>
                      </a:cubicBezTo>
                      <a:close/>
                    </a:path>
                  </a:pathLst>
                </a:custGeom>
                <a:solidFill>
                  <a:srgbClr val="003963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3" name="Freeform 50"/>
                <p:cNvSpPr/>
                <p:nvPr/>
              </p:nvSpPr>
              <p:spPr>
                <a:xfrm>
                  <a:off x="8847534" y="3857942"/>
                  <a:ext cx="1547508" cy="2041525"/>
                </a:xfrm>
                <a:custGeom>
                  <a:avLst/>
                  <a:gdLst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39750 w 1543050"/>
                    <a:gd name="connsiteY17" fmla="*/ 679450 h 2041525"/>
                    <a:gd name="connsiteX18" fmla="*/ 558800 w 1543050"/>
                    <a:gd name="connsiteY18" fmla="*/ 536575 h 2041525"/>
                    <a:gd name="connsiteX19" fmla="*/ 552450 w 1543050"/>
                    <a:gd name="connsiteY19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2450 w 1543050"/>
                    <a:gd name="connsiteY17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2450 w 1543050"/>
                    <a:gd name="connsiteY17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2450 w 1543050"/>
                    <a:gd name="connsiteY17" fmla="*/ 9525 h 2041525"/>
                    <a:gd name="connsiteX0" fmla="*/ 56197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61975 w 1543050"/>
                    <a:gd name="connsiteY17" fmla="*/ 3175 h 2041525"/>
                    <a:gd name="connsiteX0" fmla="*/ 56197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6197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20775 w 1543050"/>
                    <a:gd name="connsiteY11" fmla="*/ 12700 h 2041525"/>
                    <a:gd name="connsiteX12" fmla="*/ 996950 w 1543050"/>
                    <a:gd name="connsiteY12" fmla="*/ 12700 h 2041525"/>
                    <a:gd name="connsiteX13" fmla="*/ 1079500 w 1543050"/>
                    <a:gd name="connsiteY13" fmla="*/ 936625 h 2041525"/>
                    <a:gd name="connsiteX14" fmla="*/ 463550 w 1543050"/>
                    <a:gd name="connsiteY14" fmla="*/ 930275 h 2041525"/>
                    <a:gd name="connsiteX15" fmla="*/ 555625 w 1543050"/>
                    <a:gd name="connsiteY15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20775 w 1543050"/>
                    <a:gd name="connsiteY10" fmla="*/ 12700 h 2041525"/>
                    <a:gd name="connsiteX11" fmla="*/ 996950 w 1543050"/>
                    <a:gd name="connsiteY11" fmla="*/ 12700 h 2041525"/>
                    <a:gd name="connsiteX12" fmla="*/ 1079500 w 1543050"/>
                    <a:gd name="connsiteY12" fmla="*/ 936625 h 2041525"/>
                    <a:gd name="connsiteX13" fmla="*/ 463550 w 1543050"/>
                    <a:gd name="connsiteY13" fmla="*/ 930275 h 2041525"/>
                    <a:gd name="connsiteX14" fmla="*/ 555625 w 1543050"/>
                    <a:gd name="connsiteY14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0 w 1543050"/>
                    <a:gd name="connsiteY3" fmla="*/ 1873250 h 2041525"/>
                    <a:gd name="connsiteX4" fmla="*/ 57150 w 1543050"/>
                    <a:gd name="connsiteY4" fmla="*/ 1997075 h 2041525"/>
                    <a:gd name="connsiteX5" fmla="*/ 171450 w 1543050"/>
                    <a:gd name="connsiteY5" fmla="*/ 2041525 h 2041525"/>
                    <a:gd name="connsiteX6" fmla="*/ 1381125 w 1543050"/>
                    <a:gd name="connsiteY6" fmla="*/ 2041525 h 2041525"/>
                    <a:gd name="connsiteX7" fmla="*/ 1508125 w 1543050"/>
                    <a:gd name="connsiteY7" fmla="*/ 1990725 h 2041525"/>
                    <a:gd name="connsiteX8" fmla="*/ 1543050 w 1543050"/>
                    <a:gd name="connsiteY8" fmla="*/ 180657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16025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43050 w 1543050"/>
                    <a:gd name="connsiteY6" fmla="*/ 1806575 h 2041525"/>
                    <a:gd name="connsiteX7" fmla="*/ 1244600 w 1543050"/>
                    <a:gd name="connsiteY7" fmla="*/ 96202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6413"/>
                    <a:gd name="connsiteY0" fmla="*/ 3175 h 2041525"/>
                    <a:gd name="connsiteX1" fmla="*/ 422275 w 1546413"/>
                    <a:gd name="connsiteY1" fmla="*/ 0 h 2041525"/>
                    <a:gd name="connsiteX2" fmla="*/ 0 w 1546413"/>
                    <a:gd name="connsiteY2" fmla="*/ 1873250 h 2041525"/>
                    <a:gd name="connsiteX3" fmla="*/ 171450 w 1546413"/>
                    <a:gd name="connsiteY3" fmla="*/ 2041525 h 2041525"/>
                    <a:gd name="connsiteX4" fmla="*/ 1381125 w 1546413"/>
                    <a:gd name="connsiteY4" fmla="*/ 2041525 h 2041525"/>
                    <a:gd name="connsiteX5" fmla="*/ 1543050 w 1546413"/>
                    <a:gd name="connsiteY5" fmla="*/ 1806575 h 2041525"/>
                    <a:gd name="connsiteX6" fmla="*/ 1244600 w 1546413"/>
                    <a:gd name="connsiteY6" fmla="*/ 962025 h 2041525"/>
                    <a:gd name="connsiteX7" fmla="*/ 1120775 w 1546413"/>
                    <a:gd name="connsiteY7" fmla="*/ 12700 h 2041525"/>
                    <a:gd name="connsiteX8" fmla="*/ 996950 w 1546413"/>
                    <a:gd name="connsiteY8" fmla="*/ 12700 h 2041525"/>
                    <a:gd name="connsiteX9" fmla="*/ 1079500 w 1546413"/>
                    <a:gd name="connsiteY9" fmla="*/ 936625 h 2041525"/>
                    <a:gd name="connsiteX10" fmla="*/ 463550 w 1546413"/>
                    <a:gd name="connsiteY10" fmla="*/ 930275 h 2041525"/>
                    <a:gd name="connsiteX11" fmla="*/ 555625 w 1546413"/>
                    <a:gd name="connsiteY11" fmla="*/ 3175 h 2041525"/>
                    <a:gd name="connsiteX0" fmla="*/ 557163 w 1547951"/>
                    <a:gd name="connsiteY0" fmla="*/ 3175 h 2041525"/>
                    <a:gd name="connsiteX1" fmla="*/ 423813 w 1547951"/>
                    <a:gd name="connsiteY1" fmla="*/ 0 h 2041525"/>
                    <a:gd name="connsiteX2" fmla="*/ 1538 w 1547951"/>
                    <a:gd name="connsiteY2" fmla="*/ 1873250 h 2041525"/>
                    <a:gd name="connsiteX3" fmla="*/ 172988 w 1547951"/>
                    <a:gd name="connsiteY3" fmla="*/ 2041525 h 2041525"/>
                    <a:gd name="connsiteX4" fmla="*/ 1382663 w 1547951"/>
                    <a:gd name="connsiteY4" fmla="*/ 2041525 h 2041525"/>
                    <a:gd name="connsiteX5" fmla="*/ 1544588 w 1547951"/>
                    <a:gd name="connsiteY5" fmla="*/ 1806575 h 2041525"/>
                    <a:gd name="connsiteX6" fmla="*/ 1246138 w 1547951"/>
                    <a:gd name="connsiteY6" fmla="*/ 962025 h 2041525"/>
                    <a:gd name="connsiteX7" fmla="*/ 1122313 w 1547951"/>
                    <a:gd name="connsiteY7" fmla="*/ 12700 h 2041525"/>
                    <a:gd name="connsiteX8" fmla="*/ 998488 w 1547951"/>
                    <a:gd name="connsiteY8" fmla="*/ 12700 h 2041525"/>
                    <a:gd name="connsiteX9" fmla="*/ 1081038 w 1547951"/>
                    <a:gd name="connsiteY9" fmla="*/ 936625 h 2041525"/>
                    <a:gd name="connsiteX10" fmla="*/ 465088 w 1547951"/>
                    <a:gd name="connsiteY10" fmla="*/ 930275 h 2041525"/>
                    <a:gd name="connsiteX11" fmla="*/ 557163 w 1547951"/>
                    <a:gd name="connsiteY11" fmla="*/ 3175 h 2041525"/>
                    <a:gd name="connsiteX0" fmla="*/ 557820 w 1548608"/>
                    <a:gd name="connsiteY0" fmla="*/ 3175 h 2041525"/>
                    <a:gd name="connsiteX1" fmla="*/ 424470 w 1548608"/>
                    <a:gd name="connsiteY1" fmla="*/ 0 h 2041525"/>
                    <a:gd name="connsiteX2" fmla="*/ 2195 w 1548608"/>
                    <a:gd name="connsiteY2" fmla="*/ 1873250 h 2041525"/>
                    <a:gd name="connsiteX3" fmla="*/ 173645 w 1548608"/>
                    <a:gd name="connsiteY3" fmla="*/ 2041525 h 2041525"/>
                    <a:gd name="connsiteX4" fmla="*/ 1383320 w 1548608"/>
                    <a:gd name="connsiteY4" fmla="*/ 2041525 h 2041525"/>
                    <a:gd name="connsiteX5" fmla="*/ 1545245 w 1548608"/>
                    <a:gd name="connsiteY5" fmla="*/ 1806575 h 2041525"/>
                    <a:gd name="connsiteX6" fmla="*/ 1246795 w 1548608"/>
                    <a:gd name="connsiteY6" fmla="*/ 962025 h 2041525"/>
                    <a:gd name="connsiteX7" fmla="*/ 1122970 w 1548608"/>
                    <a:gd name="connsiteY7" fmla="*/ 12700 h 2041525"/>
                    <a:gd name="connsiteX8" fmla="*/ 999145 w 1548608"/>
                    <a:gd name="connsiteY8" fmla="*/ 12700 h 2041525"/>
                    <a:gd name="connsiteX9" fmla="*/ 1081695 w 1548608"/>
                    <a:gd name="connsiteY9" fmla="*/ 936625 h 2041525"/>
                    <a:gd name="connsiteX10" fmla="*/ 465745 w 1548608"/>
                    <a:gd name="connsiteY10" fmla="*/ 930275 h 2041525"/>
                    <a:gd name="connsiteX11" fmla="*/ 557820 w 1548608"/>
                    <a:gd name="connsiteY11" fmla="*/ 3175 h 2041525"/>
                    <a:gd name="connsiteX0" fmla="*/ 557820 w 1547508"/>
                    <a:gd name="connsiteY0" fmla="*/ 3175 h 2041525"/>
                    <a:gd name="connsiteX1" fmla="*/ 424470 w 1547508"/>
                    <a:gd name="connsiteY1" fmla="*/ 0 h 2041525"/>
                    <a:gd name="connsiteX2" fmla="*/ 2195 w 1547508"/>
                    <a:gd name="connsiteY2" fmla="*/ 1873250 h 2041525"/>
                    <a:gd name="connsiteX3" fmla="*/ 173645 w 1547508"/>
                    <a:gd name="connsiteY3" fmla="*/ 2041525 h 2041525"/>
                    <a:gd name="connsiteX4" fmla="*/ 1383320 w 1547508"/>
                    <a:gd name="connsiteY4" fmla="*/ 2041525 h 2041525"/>
                    <a:gd name="connsiteX5" fmla="*/ 1545245 w 1547508"/>
                    <a:gd name="connsiteY5" fmla="*/ 1806575 h 2041525"/>
                    <a:gd name="connsiteX6" fmla="*/ 1246795 w 1547508"/>
                    <a:gd name="connsiteY6" fmla="*/ 962025 h 2041525"/>
                    <a:gd name="connsiteX7" fmla="*/ 1122970 w 1547508"/>
                    <a:gd name="connsiteY7" fmla="*/ 12700 h 2041525"/>
                    <a:gd name="connsiteX8" fmla="*/ 999145 w 1547508"/>
                    <a:gd name="connsiteY8" fmla="*/ 12700 h 2041525"/>
                    <a:gd name="connsiteX9" fmla="*/ 1081695 w 1547508"/>
                    <a:gd name="connsiteY9" fmla="*/ 936625 h 2041525"/>
                    <a:gd name="connsiteX10" fmla="*/ 465745 w 1547508"/>
                    <a:gd name="connsiteY10" fmla="*/ 930275 h 2041525"/>
                    <a:gd name="connsiteX11" fmla="*/ 557820 w 1547508"/>
                    <a:gd name="connsiteY11" fmla="*/ 3175 h 2041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47508" h="2041525">
                      <a:moveTo>
                        <a:pt x="557820" y="3175"/>
                      </a:moveTo>
                      <a:lnTo>
                        <a:pt x="424470" y="0"/>
                      </a:lnTo>
                      <a:cubicBezTo>
                        <a:pt x="486912" y="795867"/>
                        <a:pt x="184228" y="1204383"/>
                        <a:pt x="2195" y="1873250"/>
                      </a:cubicBezTo>
                      <a:cubicBezTo>
                        <a:pt x="-10505" y="1940454"/>
                        <a:pt x="29976" y="2035439"/>
                        <a:pt x="173645" y="2041525"/>
                      </a:cubicBezTo>
                      <a:lnTo>
                        <a:pt x="1383320" y="2041525"/>
                      </a:lnTo>
                      <a:cubicBezTo>
                        <a:pt x="1492064" y="2017977"/>
                        <a:pt x="1561120" y="1948392"/>
                        <a:pt x="1545245" y="1806575"/>
                      </a:cubicBezTo>
                      <a:cubicBezTo>
                        <a:pt x="1496562" y="1635125"/>
                        <a:pt x="1333049" y="1194329"/>
                        <a:pt x="1246795" y="962025"/>
                      </a:cubicBezTo>
                      <a:cubicBezTo>
                        <a:pt x="1106566" y="609071"/>
                        <a:pt x="1134083" y="189971"/>
                        <a:pt x="1122970" y="12700"/>
                      </a:cubicBezTo>
                      <a:lnTo>
                        <a:pt x="999145" y="12700"/>
                      </a:lnTo>
                      <a:cubicBezTo>
                        <a:pt x="1004966" y="176212"/>
                        <a:pt x="961045" y="701146"/>
                        <a:pt x="1081695" y="936625"/>
                      </a:cubicBezTo>
                      <a:lnTo>
                        <a:pt x="465745" y="930275"/>
                      </a:lnTo>
                      <a:cubicBezTo>
                        <a:pt x="581103" y="772583"/>
                        <a:pt x="567874" y="183621"/>
                        <a:pt x="557820" y="3175"/>
                      </a:cubicBez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4" name="Rounded Rectangle 51"/>
                <p:cNvSpPr/>
                <p:nvPr/>
              </p:nvSpPr>
              <p:spPr>
                <a:xfrm>
                  <a:off x="9157704" y="3537266"/>
                  <a:ext cx="946824" cy="263525"/>
                </a:xfrm>
                <a:prstGeom prst="roundRect">
                  <a:avLst>
                    <a:gd name="adj" fmla="val 21666"/>
                  </a:avLst>
                </a:prstGeom>
                <a:solidFill>
                  <a:srgbClr val="003963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5" name="Freeform 52"/>
                <p:cNvSpPr/>
                <p:nvPr/>
              </p:nvSpPr>
              <p:spPr>
                <a:xfrm>
                  <a:off x="7089322" y="2425771"/>
                  <a:ext cx="1793873" cy="629817"/>
                </a:xfrm>
                <a:custGeom>
                  <a:avLst/>
                  <a:gdLst>
                    <a:gd name="connsiteX0" fmla="*/ 1199486 w 1793873"/>
                    <a:gd name="connsiteY0" fmla="*/ 158945 h 629817"/>
                    <a:gd name="connsiteX1" fmla="*/ 1199486 w 1793873"/>
                    <a:gd name="connsiteY1" fmla="*/ 508195 h 629817"/>
                    <a:gd name="connsiteX2" fmla="*/ 1637636 w 1793873"/>
                    <a:gd name="connsiteY2" fmla="*/ 508195 h 629817"/>
                    <a:gd name="connsiteX3" fmla="*/ 1637636 w 1793873"/>
                    <a:gd name="connsiteY3" fmla="*/ 158945 h 629817"/>
                    <a:gd name="connsiteX4" fmla="*/ 151165 w 1793873"/>
                    <a:gd name="connsiteY4" fmla="*/ 158945 h 629817"/>
                    <a:gd name="connsiteX5" fmla="*/ 151165 w 1793873"/>
                    <a:gd name="connsiteY5" fmla="*/ 508195 h 629817"/>
                    <a:gd name="connsiteX6" fmla="*/ 589315 w 1793873"/>
                    <a:gd name="connsiteY6" fmla="*/ 508195 h 629817"/>
                    <a:gd name="connsiteX7" fmla="*/ 589315 w 1793873"/>
                    <a:gd name="connsiteY7" fmla="*/ 158945 h 629817"/>
                    <a:gd name="connsiteX8" fmla="*/ 170284 w 1793873"/>
                    <a:gd name="connsiteY8" fmla="*/ 0 h 629817"/>
                    <a:gd name="connsiteX9" fmla="*/ 571500 w 1793873"/>
                    <a:gd name="connsiteY9" fmla="*/ 0 h 629817"/>
                    <a:gd name="connsiteX10" fmla="*/ 580706 w 1793873"/>
                    <a:gd name="connsiteY10" fmla="*/ 1859 h 629817"/>
                    <a:gd name="connsiteX11" fmla="*/ 580706 w 1793873"/>
                    <a:gd name="connsiteY11" fmla="*/ 0 h 629817"/>
                    <a:gd name="connsiteX12" fmla="*/ 1222373 w 1793873"/>
                    <a:gd name="connsiteY12" fmla="*/ 0 h 629817"/>
                    <a:gd name="connsiteX13" fmla="*/ 1257524 w 1793873"/>
                    <a:gd name="connsiteY13" fmla="*/ 0 h 629817"/>
                    <a:gd name="connsiteX14" fmla="*/ 1623589 w 1793873"/>
                    <a:gd name="connsiteY14" fmla="*/ 0 h 629817"/>
                    <a:gd name="connsiteX15" fmla="*/ 1793873 w 1793873"/>
                    <a:gd name="connsiteY15" fmla="*/ 170284 h 629817"/>
                    <a:gd name="connsiteX16" fmla="*/ 1793873 w 1793873"/>
                    <a:gd name="connsiteY16" fmla="*/ 459533 h 629817"/>
                    <a:gd name="connsiteX17" fmla="*/ 1623589 w 1793873"/>
                    <a:gd name="connsiteY17" fmla="*/ 629817 h 629817"/>
                    <a:gd name="connsiteX18" fmla="*/ 1222373 w 1793873"/>
                    <a:gd name="connsiteY18" fmla="*/ 629817 h 629817"/>
                    <a:gd name="connsiteX19" fmla="*/ 1052089 w 1793873"/>
                    <a:gd name="connsiteY19" fmla="*/ 459533 h 629817"/>
                    <a:gd name="connsiteX20" fmla="*/ 1052089 w 1793873"/>
                    <a:gd name="connsiteY20" fmla="*/ 269867 h 629817"/>
                    <a:gd name="connsiteX21" fmla="*/ 1019448 w 1793873"/>
                    <a:gd name="connsiteY21" fmla="*/ 238597 h 629817"/>
                    <a:gd name="connsiteX22" fmla="*/ 772480 w 1793873"/>
                    <a:gd name="connsiteY22" fmla="*/ 239651 h 629817"/>
                    <a:gd name="connsiteX23" fmla="*/ 741784 w 1793873"/>
                    <a:gd name="connsiteY23" fmla="*/ 272720 h 629817"/>
                    <a:gd name="connsiteX24" fmla="*/ 741784 w 1793873"/>
                    <a:gd name="connsiteY24" fmla="*/ 459533 h 629817"/>
                    <a:gd name="connsiteX25" fmla="*/ 571500 w 1793873"/>
                    <a:gd name="connsiteY25" fmla="*/ 629817 h 629817"/>
                    <a:gd name="connsiteX26" fmla="*/ 170284 w 1793873"/>
                    <a:gd name="connsiteY26" fmla="*/ 629817 h 629817"/>
                    <a:gd name="connsiteX27" fmla="*/ 0 w 1793873"/>
                    <a:gd name="connsiteY27" fmla="*/ 459533 h 629817"/>
                    <a:gd name="connsiteX28" fmla="*/ 0 w 1793873"/>
                    <a:gd name="connsiteY28" fmla="*/ 170284 h 629817"/>
                    <a:gd name="connsiteX29" fmla="*/ 170284 w 1793873"/>
                    <a:gd name="connsiteY29" fmla="*/ 0 h 62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793873" h="629817">
                      <a:moveTo>
                        <a:pt x="1199486" y="158945"/>
                      </a:moveTo>
                      <a:lnTo>
                        <a:pt x="1199486" y="508195"/>
                      </a:lnTo>
                      <a:lnTo>
                        <a:pt x="1637636" y="508195"/>
                      </a:lnTo>
                      <a:lnTo>
                        <a:pt x="1637636" y="158945"/>
                      </a:lnTo>
                      <a:close/>
                      <a:moveTo>
                        <a:pt x="151165" y="158945"/>
                      </a:moveTo>
                      <a:lnTo>
                        <a:pt x="151165" y="508195"/>
                      </a:lnTo>
                      <a:lnTo>
                        <a:pt x="589315" y="508195"/>
                      </a:lnTo>
                      <a:lnTo>
                        <a:pt x="589315" y="158945"/>
                      </a:lnTo>
                      <a:close/>
                      <a:moveTo>
                        <a:pt x="170284" y="0"/>
                      </a:moveTo>
                      <a:lnTo>
                        <a:pt x="571500" y="0"/>
                      </a:lnTo>
                      <a:lnTo>
                        <a:pt x="580706" y="1859"/>
                      </a:lnTo>
                      <a:lnTo>
                        <a:pt x="580706" y="0"/>
                      </a:lnTo>
                      <a:lnTo>
                        <a:pt x="1222373" y="0"/>
                      </a:lnTo>
                      <a:lnTo>
                        <a:pt x="1257524" y="0"/>
                      </a:lnTo>
                      <a:lnTo>
                        <a:pt x="1623589" y="0"/>
                      </a:lnTo>
                      <a:cubicBezTo>
                        <a:pt x="1717634" y="0"/>
                        <a:pt x="1793873" y="76239"/>
                        <a:pt x="1793873" y="170284"/>
                      </a:cubicBezTo>
                      <a:lnTo>
                        <a:pt x="1793873" y="459533"/>
                      </a:lnTo>
                      <a:cubicBezTo>
                        <a:pt x="1793873" y="553578"/>
                        <a:pt x="1717634" y="629817"/>
                        <a:pt x="1623589" y="629817"/>
                      </a:cubicBezTo>
                      <a:lnTo>
                        <a:pt x="1222373" y="629817"/>
                      </a:lnTo>
                      <a:cubicBezTo>
                        <a:pt x="1128328" y="629817"/>
                        <a:pt x="1052089" y="553578"/>
                        <a:pt x="1052089" y="459533"/>
                      </a:cubicBezTo>
                      <a:lnTo>
                        <a:pt x="1052089" y="269867"/>
                      </a:lnTo>
                      <a:lnTo>
                        <a:pt x="1019448" y="238597"/>
                      </a:lnTo>
                      <a:cubicBezTo>
                        <a:pt x="940178" y="175104"/>
                        <a:pt x="842604" y="178661"/>
                        <a:pt x="772480" y="239651"/>
                      </a:cubicBezTo>
                      <a:lnTo>
                        <a:pt x="741784" y="272720"/>
                      </a:lnTo>
                      <a:lnTo>
                        <a:pt x="741784" y="459533"/>
                      </a:lnTo>
                      <a:cubicBezTo>
                        <a:pt x="741784" y="553578"/>
                        <a:pt x="665545" y="629817"/>
                        <a:pt x="571500" y="629817"/>
                      </a:cubicBezTo>
                      <a:lnTo>
                        <a:pt x="170284" y="629817"/>
                      </a:lnTo>
                      <a:cubicBezTo>
                        <a:pt x="76239" y="629817"/>
                        <a:pt x="0" y="553578"/>
                        <a:pt x="0" y="459533"/>
                      </a:cubicBezTo>
                      <a:lnTo>
                        <a:pt x="0" y="170284"/>
                      </a:lnTo>
                      <a:cubicBezTo>
                        <a:pt x="0" y="76239"/>
                        <a:pt x="76239" y="0"/>
                        <a:pt x="1702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p:grpSp>
        </p:grpSp>
      </p:grpSp>
      <p:sp>
        <p:nvSpPr>
          <p:cNvPr id="7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40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42327463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 flipV="1">
            <a:off x="0" y="376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chemeClr val="bg1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477" y="-15302"/>
            <a:ext cx="11655078" cy="89966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Deployment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Turn R into Web Services easily; and consume them in R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536" y="2205037"/>
            <a:ext cx="4933950" cy="35147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36" y="2205037"/>
            <a:ext cx="4933950" cy="35147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1" name="TextBox 20"/>
          <p:cNvSpPr txBox="1"/>
          <p:nvPr/>
        </p:nvSpPr>
        <p:spPr>
          <a:xfrm>
            <a:off x="1615730" y="1632573"/>
            <a:ext cx="2657312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Build the model first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05763" y="1632573"/>
            <a:ext cx="4383496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rgbClr val="00B0F0"/>
                </a:solidFill>
              </a:rPr>
              <a:t>Deploy as a web service instantly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953" y="2291254"/>
            <a:ext cx="4681488" cy="33212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333" y="2291254"/>
            <a:ext cx="4734907" cy="32253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75813" y="6203403"/>
            <a:ext cx="45719" cy="4571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noAutofit/>
          </a:bodyPr>
          <a:lstStyle/>
          <a:p>
            <a:pPr>
              <a:lnSpc>
                <a:spcPct val="90000"/>
              </a:lnSpc>
              <a:spcAft>
                <a:spcPts val="2400"/>
              </a:spcAft>
              <a:buClr>
                <a:srgbClr val="A80000"/>
              </a:buClr>
            </a:pPr>
            <a:endParaRPr lang="en-US" dirty="0">
              <a:solidFill>
                <a:srgbClr val="00205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75343" y="6097328"/>
            <a:ext cx="3115769" cy="38979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noAutofit/>
          </a:bodyPr>
          <a:lstStyle/>
          <a:p>
            <a:pPr>
              <a:lnSpc>
                <a:spcPct val="90000"/>
              </a:lnSpc>
              <a:spcAft>
                <a:spcPts val="2400"/>
              </a:spcAft>
              <a:buClr>
                <a:srgbClr val="A80000"/>
              </a:buClr>
            </a:pPr>
            <a:r>
              <a:rPr lang="en-US" dirty="0">
                <a:solidFill>
                  <a:srgbClr val="00205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Package: </a:t>
            </a:r>
            <a:r>
              <a:rPr lang="en-US" dirty="0" err="1">
                <a:solidFill>
                  <a:srgbClr val="00205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mrsdeploy</a:t>
            </a:r>
            <a:endParaRPr lang="en-US" dirty="0">
              <a:solidFill>
                <a:srgbClr val="00205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116" y="633567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6"/>
              </a:rPr>
              <a:t>https://msdn.microsoft.com/en-us/microsoft-r/operationalize/configuration-initial</a:t>
            </a:r>
            <a:endParaRPr lang="en-US" sz="1200" dirty="0"/>
          </a:p>
          <a:p>
            <a:r>
              <a:rPr lang="en-US" sz="1200" dirty="0">
                <a:hlinkClick r:id="rId7"/>
              </a:rPr>
              <a:t>https://msdn.microsoft.com/en-us/microsoft-r/operationalize/admin-utility</a:t>
            </a:r>
            <a:r>
              <a:rPr lang="en-US" sz="1200" dirty="0"/>
              <a:t> </a:t>
            </a:r>
          </a:p>
        </p:txBody>
      </p:sp>
      <p:sp>
        <p:nvSpPr>
          <p:cNvPr id="13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41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223571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26B77-004C-4522-ACB4-7F5D946771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cture containing building&#10;&#10;Description generated with very high confidence">
            <a:extLst>
              <a:ext uri="{FF2B5EF4-FFF2-40B4-BE49-F238E27FC236}">
                <a16:creationId xmlns:a16="http://schemas.microsoft.com/office/drawing/2014/main" id="{9E323C49-059B-4F4B-A6FB-EA1A37B11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12" y="5176773"/>
            <a:ext cx="5676190" cy="141904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B80C1E2-1252-4977-99D5-62D036CA6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183907"/>
            <a:ext cx="12191999" cy="942859"/>
          </a:xfrm>
        </p:spPr>
        <p:txBody>
          <a:bodyPr>
            <a:noAutofit/>
          </a:bodyPr>
          <a:lstStyle/>
          <a:p>
            <a:r>
              <a:rPr lang="en-US" sz="4800" spc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Hands on: </a:t>
            </a:r>
            <a:r>
              <a:rPr lang="en-US" sz="4800" spc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mrsdeploy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C2A235-A6DB-40E5-8188-CF5703E6BBAE}"/>
              </a:ext>
            </a:extLst>
          </p:cNvPr>
          <p:cNvSpPr/>
          <p:nvPr/>
        </p:nvSpPr>
        <p:spPr>
          <a:xfrm>
            <a:off x="9614597" y="6009439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Presenter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0EBD82-9C34-45B4-84AF-74ACC14805C0}"/>
              </a:ext>
            </a:extLst>
          </p:cNvPr>
          <p:cNvSpPr/>
          <p:nvPr/>
        </p:nvSpPr>
        <p:spPr>
          <a:xfrm>
            <a:off x="4345354" y="3126766"/>
            <a:ext cx="6096000" cy="355162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indent="-33614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300" dirty="0">
                <a:solidFill>
                  <a:srgbClr val="FFFFFF">
                    <a:lumMod val="65000"/>
                  </a:srgbClr>
                </a:solidFill>
              </a:rPr>
              <a:t>Airline delay prediction demo</a:t>
            </a:r>
          </a:p>
        </p:txBody>
      </p:sp>
    </p:spTree>
    <p:extLst>
      <p:ext uri="{BB962C8B-B14F-4D97-AF65-F5344CB8AC3E}">
        <p14:creationId xmlns:p14="http://schemas.microsoft.com/office/powerpoint/2010/main" val="20878115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Web Service from 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399" y="1850098"/>
            <a:ext cx="5766760" cy="3884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5812537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629908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 err="1">
                <a:solidFill>
                  <a:schemeClr val="bg1"/>
                </a:solidFill>
              </a:rPr>
              <a:t>AzureML</a:t>
            </a:r>
            <a:r>
              <a:rPr lang="en-US" sz="4705" b="1" dirty="0">
                <a:solidFill>
                  <a:schemeClr val="bg1"/>
                </a:solidFill>
              </a:rPr>
              <a:t> Hands 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576388"/>
            <a:ext cx="10515600" cy="3310889"/>
          </a:xfrm>
          <a:prstGeom prst="rect">
            <a:avLst/>
          </a:prstGeom>
        </p:spPr>
        <p:txBody>
          <a:bodyPr>
            <a:norm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lvl="1" indent="-336145"/>
            <a:endParaRPr lang="en-US" sz="2400" i="1" dirty="0">
              <a:cs typeface="ＭＳ Ｐゴシック" charset="0"/>
            </a:endParaRPr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44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00730331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26B77-004C-4522-ACB4-7F5D946771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cture containing building&#10;&#10;Description generated with very high confidence">
            <a:extLst>
              <a:ext uri="{FF2B5EF4-FFF2-40B4-BE49-F238E27FC236}">
                <a16:creationId xmlns:a16="http://schemas.microsoft.com/office/drawing/2014/main" id="{9E323C49-059B-4F4B-A6FB-EA1A37B11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12" y="5176773"/>
            <a:ext cx="5676190" cy="141904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B80C1E2-1252-4977-99D5-62D036CA6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183907"/>
            <a:ext cx="12191999" cy="942859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Q &amp; A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401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26B77-004C-4522-ACB4-7F5D946771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cture containing building&#10;&#10;Description generated with very high confidence">
            <a:extLst>
              <a:ext uri="{FF2B5EF4-FFF2-40B4-BE49-F238E27FC236}">
                <a16:creationId xmlns:a16="http://schemas.microsoft.com/office/drawing/2014/main" id="{9E323C49-059B-4F4B-A6FB-EA1A37B11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12" y="5176773"/>
            <a:ext cx="5676190" cy="141904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B80C1E2-1252-4977-99D5-62D036CA6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183907"/>
            <a:ext cx="12191999" cy="942859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Extras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585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6555" y="289958"/>
            <a:ext cx="9355435" cy="899537"/>
          </a:xfrm>
        </p:spPr>
        <p:txBody>
          <a:bodyPr/>
          <a:lstStyle/>
          <a:p>
            <a:r>
              <a:rPr lang="en-US" sz="4705" b="1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1" y="2120662"/>
            <a:ext cx="10515600" cy="3482969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ＭＳ Ｐゴシック" charset="0"/>
              </a:rPr>
              <a:t>What is R?</a:t>
            </a:r>
          </a:p>
          <a:p>
            <a:pPr>
              <a:lnSpc>
                <a:spcPct val="150000"/>
              </a:lnSpc>
            </a:pPr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ＭＳ Ｐゴシック" charset="0"/>
              </a:rPr>
              <a:t>What limits the scalability of R scripts?</a:t>
            </a:r>
          </a:p>
          <a:p>
            <a:pPr>
              <a:lnSpc>
                <a:spcPct val="150000"/>
              </a:lnSpc>
            </a:pPr>
            <a:r>
              <a:rPr lang="en-US" sz="3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ＭＳ Ｐゴシック" charset="0"/>
              </a:rPr>
              <a:t>What functions and techniques can be used to overcome those limits?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2903889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>
            <a:spLocks noChangeAspect="1"/>
          </p:cNvSpPr>
          <p:nvPr/>
        </p:nvSpPr>
        <p:spPr bwMode="auto">
          <a:xfrm>
            <a:off x="-1633776" y="348027"/>
            <a:ext cx="6074349" cy="6074349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>
              <a:defRPr/>
            </a:pPr>
            <a:r>
              <a:rPr lang="en-US" sz="6470" kern="0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What is</a:t>
            </a:r>
            <a:br>
              <a:rPr lang="en-US" sz="6470" kern="0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</a:br>
            <a:endParaRPr lang="en-US" sz="6470" kern="0" dirty="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Title 1"/>
          <p:cNvSpPr txBox="1">
            <a:spLocks/>
          </p:cNvSpPr>
          <p:nvPr/>
        </p:nvSpPr>
        <p:spPr>
          <a:xfrm>
            <a:off x="231889" y="289958"/>
            <a:ext cx="2897733" cy="1632388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400" kern="1200" spc="-102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572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9144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716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8288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pPr defTabSz="913505"/>
            <a:endParaRPr lang="en-US" sz="4705" spc="-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9" name="Rectangle 108"/>
          <p:cNvSpPr/>
          <p:nvPr/>
        </p:nvSpPr>
        <p:spPr bwMode="auto">
          <a:xfrm>
            <a:off x="3751205" y="441474"/>
            <a:ext cx="7691314" cy="358570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most popular statistical programming language</a:t>
            </a:r>
          </a:p>
        </p:txBody>
      </p:sp>
      <p:sp>
        <p:nvSpPr>
          <p:cNvPr id="110" name="Rectangle 109"/>
          <p:cNvSpPr/>
          <p:nvPr/>
        </p:nvSpPr>
        <p:spPr bwMode="auto">
          <a:xfrm>
            <a:off x="3751205" y="790301"/>
            <a:ext cx="7691314" cy="358570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A data visualization tool</a:t>
            </a:r>
          </a:p>
        </p:txBody>
      </p:sp>
      <p:sp>
        <p:nvSpPr>
          <p:cNvPr id="111" name="Rectangle 110"/>
          <p:cNvSpPr/>
          <p:nvPr/>
        </p:nvSpPr>
        <p:spPr bwMode="auto">
          <a:xfrm>
            <a:off x="3751205" y="1139127"/>
            <a:ext cx="7691314" cy="358570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Open source</a:t>
            </a:r>
          </a:p>
        </p:txBody>
      </p:sp>
      <p:sp>
        <p:nvSpPr>
          <p:cNvPr id="112" name="Rectangle 111"/>
          <p:cNvSpPr/>
          <p:nvPr/>
        </p:nvSpPr>
        <p:spPr bwMode="auto">
          <a:xfrm>
            <a:off x="5106642" y="2309538"/>
            <a:ext cx="7691314" cy="431203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2.5+M users </a:t>
            </a:r>
          </a:p>
        </p:txBody>
      </p:sp>
      <p:sp>
        <p:nvSpPr>
          <p:cNvPr id="113" name="Rectangle 112"/>
          <p:cNvSpPr/>
          <p:nvPr/>
        </p:nvSpPr>
        <p:spPr bwMode="auto">
          <a:xfrm>
            <a:off x="5106642" y="2664573"/>
            <a:ext cx="7691314" cy="444435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Taught in most universities</a:t>
            </a:r>
            <a:endParaRPr lang="en-US" sz="2000" kern="0" dirty="0">
              <a:solidFill>
                <a:schemeClr val="tx1">
                  <a:lumMod val="75000"/>
                  <a:lumOff val="2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4" name="Rectangle 113"/>
          <p:cNvSpPr/>
          <p:nvPr/>
        </p:nvSpPr>
        <p:spPr bwMode="auto">
          <a:xfrm>
            <a:off x="5106642" y="3385202"/>
            <a:ext cx="7691314" cy="1130084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Thriving user groups worldwide</a:t>
            </a:r>
          </a:p>
          <a:p>
            <a:pPr marL="741309" lvl="1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5</a:t>
            </a:r>
            <a:r>
              <a:rPr lang="en-US" sz="1600" kern="0" baseline="3000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th</a:t>
            </a: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 in 2016 IEEE Spectrum rank</a:t>
            </a:r>
          </a:p>
          <a:p>
            <a:pPr marL="741309" lvl="1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42% pro analysts prefer R (highest amongst R, SAS, python)</a:t>
            </a:r>
          </a:p>
        </p:txBody>
      </p:sp>
      <p:sp>
        <p:nvSpPr>
          <p:cNvPr id="115" name="Rectangle 114"/>
          <p:cNvSpPr/>
          <p:nvPr/>
        </p:nvSpPr>
        <p:spPr bwMode="auto">
          <a:xfrm>
            <a:off x="4154740" y="5334798"/>
            <a:ext cx="8037259" cy="439916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10,000+ contributed packages</a:t>
            </a:r>
          </a:p>
        </p:txBody>
      </p:sp>
      <p:sp>
        <p:nvSpPr>
          <p:cNvPr id="117" name="Rectangle 116"/>
          <p:cNvSpPr/>
          <p:nvPr/>
        </p:nvSpPr>
        <p:spPr bwMode="auto">
          <a:xfrm>
            <a:off x="5106641" y="3025803"/>
            <a:ext cx="7691314" cy="389232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Many common use cases across industry</a:t>
            </a:r>
            <a:endParaRPr lang="en-US" sz="2000" kern="0" dirty="0">
              <a:solidFill>
                <a:schemeClr val="tx1">
                  <a:lumMod val="75000"/>
                  <a:lumOff val="25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6" name="Oval 105"/>
          <p:cNvSpPr>
            <a:spLocks noChangeAspect="1"/>
          </p:cNvSpPr>
          <p:nvPr/>
        </p:nvSpPr>
        <p:spPr bwMode="auto">
          <a:xfrm>
            <a:off x="2281359" y="327865"/>
            <a:ext cx="1469847" cy="1469847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171DC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>
              <a:defRPr/>
            </a:pPr>
            <a:r>
              <a:rPr lang="en-US" sz="1961" kern="0" dirty="0">
                <a:solidFill>
                  <a:srgbClr val="164F7E"/>
                </a:solidFill>
                <a:ea typeface="Segoe UI" pitchFamily="34" charset="0"/>
                <a:cs typeface="Segoe UI" pitchFamily="34" charset="0"/>
              </a:rPr>
              <a:t> Language </a:t>
            </a:r>
          </a:p>
          <a:p>
            <a:pPr algn="ctr" defTabSz="913751">
              <a:defRPr/>
            </a:pPr>
            <a:r>
              <a:rPr lang="en-US" sz="1961" kern="0" dirty="0">
                <a:solidFill>
                  <a:srgbClr val="164F7E"/>
                </a:solidFill>
                <a:ea typeface="Segoe UI" pitchFamily="34" charset="0"/>
                <a:cs typeface="Segoe UI" pitchFamily="34" charset="0"/>
              </a:rPr>
              <a:t>Platform</a:t>
            </a:r>
            <a:endParaRPr lang="en-US" sz="6470" kern="0" dirty="0">
              <a:solidFill>
                <a:srgbClr val="164F7E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7" name="Oval 106"/>
          <p:cNvSpPr>
            <a:spLocks noChangeAspect="1"/>
          </p:cNvSpPr>
          <p:nvPr/>
        </p:nvSpPr>
        <p:spPr bwMode="auto">
          <a:xfrm>
            <a:off x="3636795" y="2525140"/>
            <a:ext cx="1469847" cy="1469847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171DC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>
              <a:defRPr/>
            </a:pPr>
            <a:r>
              <a:rPr lang="en-US" sz="1961" kern="0" dirty="0">
                <a:solidFill>
                  <a:srgbClr val="164F7E"/>
                </a:solidFill>
                <a:ea typeface="Segoe UI" pitchFamily="34" charset="0"/>
                <a:cs typeface="Segoe UI" pitchFamily="34" charset="0"/>
              </a:rPr>
              <a:t>Community</a:t>
            </a:r>
          </a:p>
        </p:txBody>
      </p:sp>
      <p:sp>
        <p:nvSpPr>
          <p:cNvPr id="108" name="Oval 107"/>
          <p:cNvSpPr>
            <a:spLocks noChangeAspect="1"/>
          </p:cNvSpPr>
          <p:nvPr/>
        </p:nvSpPr>
        <p:spPr bwMode="auto">
          <a:xfrm>
            <a:off x="2481768" y="4933711"/>
            <a:ext cx="1469847" cy="1469847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171DC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>
              <a:defRPr/>
            </a:pPr>
            <a:r>
              <a:rPr lang="en-US" sz="1961" kern="0" dirty="0">
                <a:solidFill>
                  <a:srgbClr val="164F7E"/>
                </a:solidFill>
                <a:ea typeface="Segoe UI" pitchFamily="34" charset="0"/>
                <a:cs typeface="Segoe UI" pitchFamily="34" charset="0"/>
              </a:rPr>
              <a:t>Ecosystem</a:t>
            </a:r>
            <a:endParaRPr lang="en-US" sz="6470" kern="0" dirty="0">
              <a:solidFill>
                <a:srgbClr val="164F7E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154740" y="5791960"/>
            <a:ext cx="8037259" cy="439916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Rich application &amp; platform integration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74" y="3376619"/>
            <a:ext cx="1290112" cy="1130999"/>
          </a:xfrm>
          <a:prstGeom prst="rect">
            <a:avLst/>
          </a:prstGeom>
        </p:spPr>
      </p:pic>
      <p:sp>
        <p:nvSpPr>
          <p:cNvPr id="19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190839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7" grpId="0"/>
      <p:bldP spid="106" grpId="0" animBg="1"/>
      <p:bldP spid="107" grpId="0" animBg="1"/>
      <p:bldP spid="108" grpId="0" animBg="1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R IDEs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7</a:t>
            </a:fld>
            <a:endParaRPr lang="en-US" sz="12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6C7BC9A-EEA8-4FDA-B628-1A8CC7041675}"/>
              </a:ext>
            </a:extLst>
          </p:cNvPr>
          <p:cNvSpPr txBox="1">
            <a:spLocks/>
          </p:cNvSpPr>
          <p:nvPr/>
        </p:nvSpPr>
        <p:spPr>
          <a:xfrm>
            <a:off x="789039" y="1657979"/>
            <a:ext cx="10515600" cy="4906944"/>
          </a:xfrm>
          <a:prstGeom prst="rect">
            <a:avLst/>
          </a:prstGeom>
        </p:spPr>
        <p:txBody>
          <a:bodyPr>
            <a:norm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 Studio</a:t>
            </a:r>
          </a:p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 Tools for Visual Studio</a:t>
            </a:r>
          </a:p>
          <a:p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Jupyter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notebooks</a:t>
            </a:r>
          </a:p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Command line</a:t>
            </a:r>
          </a:p>
        </p:txBody>
      </p:sp>
    </p:spTree>
    <p:extLst>
      <p:ext uri="{BB962C8B-B14F-4D97-AF65-F5344CB8AC3E}">
        <p14:creationId xmlns:p14="http://schemas.microsoft.com/office/powerpoint/2010/main" val="38252000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Popular libraries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8</a:t>
            </a:fld>
            <a:endParaRPr lang="en-US" sz="12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6C7BC9A-EEA8-4FDA-B628-1A8CC7041675}"/>
              </a:ext>
            </a:extLst>
          </p:cNvPr>
          <p:cNvSpPr txBox="1">
            <a:spLocks/>
          </p:cNvSpPr>
          <p:nvPr/>
        </p:nvSpPr>
        <p:spPr>
          <a:xfrm>
            <a:off x="789039" y="1657979"/>
            <a:ext cx="10515600" cy="4906944"/>
          </a:xfrm>
          <a:prstGeom prst="rect">
            <a:avLst/>
          </a:prstGeom>
        </p:spPr>
        <p:txBody>
          <a:bodyPr>
            <a:norm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129891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149055" y="256715"/>
            <a:ext cx="11775906" cy="89610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000" b="1" dirty="0">
                <a:solidFill>
                  <a:schemeClr val="bg1"/>
                </a:solidFill>
              </a:rPr>
              <a:t>Single node Azure Linux DSVM w/ Spark  (for Hands-On)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02358" y="2291512"/>
            <a:ext cx="8038519" cy="3569124"/>
            <a:chOff x="358228" y="1307676"/>
            <a:chExt cx="10891485" cy="4772617"/>
          </a:xfrm>
        </p:grpSpPr>
        <p:grpSp>
          <p:nvGrpSpPr>
            <p:cNvPr id="8" name="Group 7"/>
            <p:cNvGrpSpPr/>
            <p:nvPr/>
          </p:nvGrpSpPr>
          <p:grpSpPr>
            <a:xfrm>
              <a:off x="3244192" y="1552429"/>
              <a:ext cx="1943570" cy="890803"/>
              <a:chOff x="1653208" y="5118195"/>
              <a:chExt cx="1828800" cy="838200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53208" y="5118195"/>
                <a:ext cx="838200" cy="838200"/>
              </a:xfrm>
              <a:prstGeom prst="rect">
                <a:avLst/>
              </a:prstGeom>
            </p:spPr>
          </p:pic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91408" y="5118195"/>
                <a:ext cx="990600" cy="832104"/>
              </a:xfrm>
              <a:prstGeom prst="rect">
                <a:avLst/>
              </a:prstGeom>
            </p:spPr>
          </p:pic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9490" y="1567209"/>
              <a:ext cx="787561" cy="78756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0478" y="3852733"/>
              <a:ext cx="1048630" cy="104863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225175" y="1907817"/>
              <a:ext cx="1503587" cy="683593"/>
            </a:xfrm>
            <a:prstGeom prst="rect">
              <a:avLst/>
            </a:prstGeom>
            <a:noFill/>
          </p:spPr>
          <p:txBody>
            <a:bodyPr wrap="none" lIns="179259" tIns="143407" rIns="179259" bIns="143407" rtlCol="0">
              <a:spAutoFit/>
            </a:bodyPr>
            <a:lstStyle/>
            <a:p>
              <a:pPr defTabSz="896214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600" b="1" kern="0" dirty="0" err="1">
                  <a:solidFill>
                    <a:srgbClr val="FFB900"/>
                  </a:solidFill>
                  <a:latin typeface="Segoe UI"/>
                </a:rPr>
                <a:t>xgboost</a:t>
              </a:r>
              <a:endParaRPr lang="en-US" sz="1600" b="1" kern="0" dirty="0">
                <a:solidFill>
                  <a:srgbClr val="FFB900"/>
                </a:solidFill>
                <a:latin typeface="Segoe UI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195668" y="1307676"/>
              <a:ext cx="2489423" cy="683593"/>
            </a:xfrm>
            <a:prstGeom prst="rect">
              <a:avLst/>
            </a:prstGeom>
            <a:noFill/>
          </p:spPr>
          <p:txBody>
            <a:bodyPr wrap="none" lIns="179259" tIns="143407" rIns="179259" bIns="143407" rtlCol="0">
              <a:spAutoFit/>
            </a:bodyPr>
            <a:lstStyle/>
            <a:p>
              <a:pPr defTabSz="896214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600" b="1" kern="0" dirty="0" err="1">
                  <a:solidFill>
                    <a:srgbClr val="FFB900"/>
                  </a:solidFill>
                  <a:latin typeface="Segoe UI"/>
                </a:rPr>
                <a:t>Vowpal</a:t>
              </a:r>
              <a:r>
                <a:rPr lang="en-US" sz="1600" b="1" kern="0" dirty="0">
                  <a:solidFill>
                    <a:srgbClr val="FFB900"/>
                  </a:solidFill>
                  <a:latin typeface="Segoe UI"/>
                </a:rPr>
                <a:t>  Wabbit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551546" y="1923110"/>
              <a:ext cx="1224615" cy="683593"/>
            </a:xfrm>
            <a:prstGeom prst="rect">
              <a:avLst/>
            </a:prstGeom>
            <a:noFill/>
          </p:spPr>
          <p:txBody>
            <a:bodyPr wrap="none" lIns="179259" tIns="143407" rIns="179259" bIns="143407" rtlCol="0">
              <a:spAutoFit/>
            </a:bodyPr>
            <a:lstStyle/>
            <a:p>
              <a:pPr defTabSz="896214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600" b="1" kern="0" dirty="0">
                  <a:solidFill>
                    <a:srgbClr val="FFB900"/>
                  </a:solidFill>
                  <a:latin typeface="Segoe UI"/>
                </a:rPr>
                <a:t>Rattle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4059" y="2665908"/>
              <a:ext cx="914970" cy="914970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358228" y="5103514"/>
              <a:ext cx="2415274" cy="933844"/>
              <a:chOff x="4977304" y="5404501"/>
              <a:chExt cx="2941560" cy="1095375"/>
            </a:xfrm>
          </p:grpSpPr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7304" y="5404501"/>
                <a:ext cx="1095375" cy="1095375"/>
              </a:xfrm>
              <a:prstGeom prst="rect">
                <a:avLst/>
              </a:prstGeom>
            </p:spPr>
          </p:pic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2726" y="5404501"/>
                <a:ext cx="1846138" cy="1095375"/>
              </a:xfrm>
              <a:prstGeom prst="rect">
                <a:avLst/>
              </a:prstGeom>
            </p:spPr>
          </p:pic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7904" y="1573143"/>
              <a:ext cx="1152020" cy="775694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5482738" y="2954816"/>
              <a:ext cx="2235014" cy="3125477"/>
              <a:chOff x="7208592" y="3390502"/>
              <a:chExt cx="1972770" cy="2758750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0878" y="3390502"/>
                <a:ext cx="1280119" cy="716686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8837" y="3390502"/>
                <a:ext cx="788557" cy="792560"/>
              </a:xfrm>
              <a:prstGeom prst="rect">
                <a:avLst/>
              </a:prstGeom>
            </p:spPr>
          </p:pic>
          <p:grpSp>
            <p:nvGrpSpPr>
              <p:cNvPr id="33" name="Group 32"/>
              <p:cNvGrpSpPr/>
              <p:nvPr/>
            </p:nvGrpSpPr>
            <p:grpSpPr>
              <a:xfrm>
                <a:off x="7208592" y="4049784"/>
                <a:ext cx="1972770" cy="2099468"/>
                <a:chOff x="6963554" y="4339394"/>
                <a:chExt cx="1490913" cy="1858416"/>
              </a:xfrm>
            </p:grpSpPr>
            <p:pic>
              <p:nvPicPr>
                <p:cNvPr id="34" name="Picture 33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963555" y="4339394"/>
                  <a:ext cx="1490911" cy="1332934"/>
                </a:xfrm>
                <a:prstGeom prst="rect">
                  <a:avLst/>
                </a:prstGeom>
              </p:spPr>
            </p:pic>
            <p:pic>
              <p:nvPicPr>
                <p:cNvPr id="35" name="Picture 34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63554" y="5672328"/>
                  <a:ext cx="723883" cy="525482"/>
                </a:xfrm>
                <a:prstGeom prst="rect">
                  <a:avLst/>
                </a:prstGeom>
              </p:spPr>
            </p:pic>
            <p:pic>
              <p:nvPicPr>
                <p:cNvPr id="36" name="Picture 35"/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74049" y="5672328"/>
                  <a:ext cx="780418" cy="525482"/>
                </a:xfrm>
                <a:prstGeom prst="rect">
                  <a:avLst/>
                </a:prstGeom>
              </p:spPr>
            </p:pic>
          </p:grpSp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830574" y="3802856"/>
              <a:ext cx="1167054" cy="1148382"/>
            </a:xfrm>
            <a:prstGeom prst="rect">
              <a:avLst/>
            </a:prstGeom>
          </p:spPr>
        </p:pic>
        <p:grpSp>
          <p:nvGrpSpPr>
            <p:cNvPr id="19" name="Group 18"/>
            <p:cNvGrpSpPr/>
            <p:nvPr/>
          </p:nvGrpSpPr>
          <p:grpSpPr>
            <a:xfrm>
              <a:off x="3244192" y="3020098"/>
              <a:ext cx="1960403" cy="2994913"/>
              <a:chOff x="5055670" y="3446599"/>
              <a:chExt cx="1828800" cy="2793863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5055670" y="4926572"/>
                <a:ext cx="1828800" cy="1313890"/>
                <a:chOff x="10924709" y="3117973"/>
                <a:chExt cx="1322800" cy="937905"/>
              </a:xfrm>
            </p:grpSpPr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924709" y="3117973"/>
                  <a:ext cx="1322800" cy="937905"/>
                </a:xfrm>
                <a:prstGeom prst="rect">
                  <a:avLst/>
                </a:prstGeom>
              </p:spPr>
            </p:pic>
            <p:sp>
              <p:nvSpPr>
                <p:cNvPr id="30" name="TextBox 29"/>
                <p:cNvSpPr txBox="1"/>
                <p:nvPr/>
              </p:nvSpPr>
              <p:spPr>
                <a:xfrm>
                  <a:off x="11088430" y="3268410"/>
                  <a:ext cx="766877" cy="455217"/>
                </a:xfrm>
                <a:prstGeom prst="rect">
                  <a:avLst/>
                </a:prstGeom>
                <a:noFill/>
              </p:spPr>
              <p:txBody>
                <a:bodyPr wrap="none" lIns="179259" tIns="143407" rIns="179259" bIns="143407" rtlCol="0">
                  <a:spAutoFit/>
                </a:bodyPr>
                <a:lstStyle/>
                <a:p>
                  <a:pPr defTabSz="896214">
                    <a:lnSpc>
                      <a:spcPct val="90000"/>
                    </a:lnSpc>
                    <a:spcAft>
                      <a:spcPts val="588"/>
                    </a:spcAft>
                    <a:defRPr/>
                  </a:pPr>
                  <a:r>
                    <a:rPr lang="en-US" sz="1600" kern="0" dirty="0">
                      <a:solidFill>
                        <a:srgbClr val="FFB900"/>
                      </a:solidFill>
                      <a:latin typeface="Segoe UI"/>
                    </a:rPr>
                    <a:t>CNTK</a:t>
                  </a:r>
                </a:p>
              </p:txBody>
            </p:sp>
          </p:grp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055670" y="3446599"/>
                <a:ext cx="1828800" cy="1472925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401687" y="3361078"/>
              <a:ext cx="1712769" cy="1629714"/>
              <a:chOff x="9597696" y="4718462"/>
              <a:chExt cx="1747361" cy="1662630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 rotWithShape="1">
              <a:blip r:embed="rId19"/>
              <a:srcRect l="11674" t="7316" r="12326"/>
              <a:stretch/>
            </p:blipFill>
            <p:spPr>
              <a:xfrm>
                <a:off x="9597696" y="4718462"/>
                <a:ext cx="1747361" cy="1598199"/>
              </a:xfrm>
              <a:prstGeom prst="rect">
                <a:avLst/>
              </a:prstGeom>
            </p:spPr>
          </p:pic>
          <p:sp>
            <p:nvSpPr>
              <p:cNvPr id="26" name="Rectangle 25"/>
              <p:cNvSpPr/>
              <p:nvPr/>
            </p:nvSpPr>
            <p:spPr>
              <a:xfrm>
                <a:off x="9643055" y="6034699"/>
                <a:ext cx="1656702" cy="3463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192">
                  <a:defRPr/>
                </a:pPr>
                <a:r>
                  <a:rPr lang="en-US" sz="1050" dirty="0">
                    <a:solidFill>
                      <a:srgbClr val="000000"/>
                    </a:solidFill>
                    <a:latin typeface="Segoe UI"/>
                  </a:rPr>
                  <a:t>Developer edition</a:t>
                </a: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401687" y="1567211"/>
              <a:ext cx="2240744" cy="1308783"/>
              <a:chOff x="198437" y="2311272"/>
              <a:chExt cx="2286000" cy="1335217"/>
            </a:xfrm>
          </p:grpSpPr>
          <p:sp>
            <p:nvSpPr>
              <p:cNvPr id="23" name="Rectangle 22"/>
              <p:cNvSpPr/>
              <p:nvPr/>
            </p:nvSpPr>
            <p:spPr bwMode="auto">
              <a:xfrm>
                <a:off x="198437" y="2311272"/>
                <a:ext cx="2286000" cy="13352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13" rIns="0" bIns="45713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92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pic>
            <p:nvPicPr>
              <p:cNvPr id="24" name="Picture 2" descr="https://www.continuum.io/sites/default/files/Anaconda_Logo_0702_0.png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757" y="2429670"/>
                <a:ext cx="2127480" cy="10637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95668" y="5221614"/>
              <a:ext cx="3054045" cy="717702"/>
            </a:xfrm>
            <a:prstGeom prst="rect">
              <a:avLst/>
            </a:prstGeom>
          </p:spPr>
        </p:pic>
      </p:grpSp>
      <p:sp>
        <p:nvSpPr>
          <p:cNvPr id="41" name="Rectangle 40"/>
          <p:cNvSpPr/>
          <p:nvPr/>
        </p:nvSpPr>
        <p:spPr>
          <a:xfrm>
            <a:off x="9139335" y="3306633"/>
            <a:ext cx="2844619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Spark 2.0.2</a:t>
            </a:r>
          </a:p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HDFS (local)</a:t>
            </a:r>
          </a:p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8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Yarn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89032" y="6202339"/>
            <a:ext cx="2572058" cy="46211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noAutofit/>
          </a:bodyPr>
          <a:lstStyle/>
          <a:p>
            <a:pPr>
              <a:lnSpc>
                <a:spcPct val="90000"/>
              </a:lnSpc>
              <a:spcAft>
                <a:spcPts val="2400"/>
              </a:spcAft>
              <a:buClr>
                <a:srgbClr val="A80000"/>
              </a:buClr>
            </a:pPr>
            <a:r>
              <a:rPr lang="en-US" b="1" dirty="0">
                <a:solidFill>
                  <a:srgbClr val="002050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http://aka.ms/dsvm</a:t>
            </a:r>
          </a:p>
        </p:txBody>
      </p:sp>
      <p:sp>
        <p:nvSpPr>
          <p:cNvPr id="4" name="Rectangle 3"/>
          <p:cNvSpPr/>
          <p:nvPr/>
        </p:nvSpPr>
        <p:spPr>
          <a:xfrm>
            <a:off x="3850252" y="1650813"/>
            <a:ext cx="43613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Data-science virtual machine</a:t>
            </a:r>
          </a:p>
        </p:txBody>
      </p:sp>
      <p:sp>
        <p:nvSpPr>
          <p:cNvPr id="44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00509773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C8E9A9C3-9781-452A-B202-E941F0285C8C}"/>
  <p:tag name="ATHENA.CUSTOMXMLCONTENT" val="&lt;?xml version=&quot;1.0&quot;?&gt;&lt;athena xmlns=&quot;http://schemas.microsoft.com/edu/athena&quot; version=&quot;0.1.4983.0&quot;&gt;&lt;timings duration=&quot;112202&quot;/&gt;&lt;/athena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B1823715-C171-498A-8DB3-62A98E8D1D63}"/>
  <p:tag name="ATHENA.CUSTOMXMLCONTENT" val="&lt;?xml version=&quot;1.0&quot;?&gt;&lt;athena xmlns=&quot;http://schemas.microsoft.com/edu/athena&quot; version=&quot;0.1.4983.0&quot;&gt;&lt;media streamable=&quot;true&quot; recordStart=&quot;0&quot; recordEnd=&quot;112202&quot; recordLength=&quot;112268&quot; audioOnly=&quot;true&quot; start=&quot;0&quot; end=&quot;112202&quot; audioFormat=&quot;{00001610-0000-0010-8000-00AA00389B71}&quot; audioRate=&quot;44100&quot; muted=&quot;false&quot; volume=&quot;0.8&quot; fadeIn=&quot;0&quot; fadeOut=&quot;0&quot; videoFormat=&quot;{34363248-0000-0010-8000-00AA00389B71}&quot; videoRate=&quot;15&quot; videoWidth=&quot;256&quot; videoHeight=&quot;256&quot;/&gt;&lt;/athena&gt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7_FY15 Enterprise identity theme">
  <a:themeElements>
    <a:clrScheme name="Custom 6">
      <a:dk1>
        <a:srgbClr val="505050"/>
      </a:dk1>
      <a:lt1>
        <a:sysClr val="window" lastClr="FFFFFF"/>
      </a:lt1>
      <a:dk2>
        <a:srgbClr val="0072C6"/>
      </a:dk2>
      <a:lt2>
        <a:srgbClr val="000000"/>
      </a:lt2>
      <a:accent1>
        <a:srgbClr val="107C10"/>
      </a:accent1>
      <a:accent2>
        <a:srgbClr val="FFB900"/>
      </a:accent2>
      <a:accent3>
        <a:srgbClr val="D83B01"/>
      </a:accent3>
      <a:accent4>
        <a:srgbClr val="00BCF2"/>
      </a:accent4>
      <a:accent5>
        <a:srgbClr val="002050"/>
      </a:accent5>
      <a:accent6>
        <a:srgbClr val="5C2D91"/>
      </a:accent6>
      <a:hlink>
        <a:srgbClr val="969696"/>
      </a:hlink>
      <a:folHlink>
        <a:srgbClr val="969696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algn="r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91440" tIns="91440" rIns="91440" bIns="91440" rtlCol="0" anchor="t">
        <a:noAutofit/>
      </a:bodyPr>
      <a:lstStyle>
        <a:defPPr marL="171450" indent="-171450">
          <a:buFont typeface="Wingdings" pitchFamily="2" charset="2"/>
          <a:buChar char="§"/>
          <a:defRPr sz="1600" dirty="0" err="1" smtClean="0">
            <a:latin typeface="Segoe UI" pitchFamily="34" charset="0"/>
            <a:ea typeface="Segoe UI" pitchFamily="34" charset="0"/>
            <a:cs typeface="Segoe U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Y16 Data-Platform-University Presentation Template_16x9_Light_v03.potx" id="{58B4A1CF-F085-4ABA-94CC-F0D900AA051D}" vid="{BA652E2E-C4C6-4AAC-8989-B1AE7A7E16E1}"/>
    </a:ext>
  </a:extLst>
</a:theme>
</file>

<file path=ppt/theme/theme3.xml><?xml version="1.0" encoding="utf-8"?>
<a:theme xmlns:a="http://schemas.openxmlformats.org/drawingml/2006/main" name="STB Conversations 2013">
  <a:themeElements>
    <a:clrScheme name="STB 2013 colors">
      <a:dk1>
        <a:srgbClr val="000000"/>
      </a:dk1>
      <a:lt1>
        <a:srgbClr val="FFFFFF"/>
      </a:lt1>
      <a:dk2>
        <a:srgbClr val="505050"/>
      </a:dk2>
      <a:lt2>
        <a:srgbClr val="D2D2D2"/>
      </a:lt2>
      <a:accent1>
        <a:srgbClr val="0072C6"/>
      </a:accent1>
      <a:accent2>
        <a:srgbClr val="008272"/>
      </a:accent2>
      <a:accent3>
        <a:srgbClr val="68217A"/>
      </a:accent3>
      <a:accent4>
        <a:srgbClr val="DC3C00"/>
      </a:accent4>
      <a:accent5>
        <a:srgbClr val="FF8C00"/>
      </a:accent5>
      <a:accent6>
        <a:srgbClr val="00BCF2"/>
      </a:accent6>
      <a:hlink>
        <a:srgbClr val="505050"/>
      </a:hlink>
      <a:folHlink>
        <a:srgbClr val="505050"/>
      </a:folHlink>
    </a:clrScheme>
    <a:fontScheme name="STB-2013-Segoe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marL="342900" indent="-342900" defTabSz="932472" fontAlgn="base">
          <a:lnSpc>
            <a:spcPct val="90000"/>
          </a:lnSpc>
          <a:spcBef>
            <a:spcPct val="0"/>
          </a:spcBef>
          <a:spcAft>
            <a:spcPct val="0"/>
          </a:spcAft>
          <a:buFont typeface="Wingdings 3" panose="05040102010807070707" pitchFamily="18" charset="2"/>
          <a:buChar char="Æ"/>
          <a:defRPr sz="2000" b="1" dirty="0" err="1" smtClean="0">
            <a:solidFill>
              <a:schemeClr val="bg1"/>
            </a:soli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noAutofit/>
      </a:bodyPr>
      <a:lstStyle>
        <a:defPPr>
          <a:lnSpc>
            <a:spcPct val="90000"/>
          </a:lnSpc>
          <a:spcAft>
            <a:spcPts val="2400"/>
          </a:spcAft>
          <a:buClr>
            <a:srgbClr val="A80000"/>
          </a:buClr>
          <a:defRPr dirty="0" smtClean="0">
            <a:solidFill>
              <a:srgbClr val="002050"/>
            </a:solidFill>
            <a:latin typeface="Segoe UI Black" panose="020B0A02040204020203" pitchFamily="34" charset="0"/>
            <a:ea typeface="Segoe UI Black" panose="020B0A02040204020203" pitchFamily="34" charset="0"/>
            <a:cs typeface="Segoe UI Black" panose="020B0A02040204020203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5-50031_June-2016_Machine_Learning_Analytics_Data_Science_Conference_Template">
  <a:themeElements>
    <a:clrScheme name="June 2016 Machine Learning ADS Conf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A80000"/>
      </a:accent1>
      <a:accent2>
        <a:srgbClr val="00188F"/>
      </a:accent2>
      <a:accent3>
        <a:srgbClr val="32145A"/>
      </a:accent3>
      <a:accent4>
        <a:srgbClr val="002050"/>
      </a:accent4>
      <a:accent5>
        <a:srgbClr val="008272"/>
      </a:accent5>
      <a:accent6>
        <a:srgbClr val="D83B01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June-2016_Machine_Learning_Analytics_Data_Science_Conference_Template.potx" id="{70BF1D1B-C620-461F-A1BC-E3A6603D20FA}" vid="{13D8E489-FDD9-4070-A269-587E7932F85C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athena xmlns="http://schemas.microsoft.com/edu/athena" version="0.1.4983.0">
  <media streamable="true" recordStart="0" recordEnd="112202" recordLength="112268" audioOnly="true" start="0" end="112202" audioFormat="{00001610-0000-0010-8000-00AA00389B71}" audioRate="44100" muted="false" volume="0.8" fadeIn="0" fadeOut="0" videoFormat="{34363248-0000-0010-8000-00AA00389B71}" videoRate="15" videoWidth="256" videoHeight="256"/>
</athena>
</file>

<file path=customXml/item2.xml><?xml version="1.0" encoding="utf-8"?>
<athena xmlns="http://schemas.microsoft.com/edu/athena" version="0.1.4983.0">
  <timings duration="112202"/>
</athena>
</file>

<file path=customXml/item3.xml><?xml version="1.0" encoding="utf-8"?>
<athena xmlns="http://schemas.microsoft.com/edu/athena" version="0.1.4983.0">
  <timings duration="112202"/>
</athena>
</file>

<file path=customXml/item4.xml><?xml version="1.0" encoding="utf-8"?>
<athena xmlns="http://schemas.microsoft.com/edu/athena" version="0.1.4983.0">
  <media streamable="true" recordStart="0" recordEnd="112202" recordLength="112268" audioOnly="true" start="0" end="112202" audioFormat="{00001610-0000-0010-8000-00AA00389B71}" audioRate="44100" muted="false" volume="0.8" fadeIn="0" fadeOut="0" videoFormat="{34363248-0000-0010-8000-00AA00389B71}" videoRate="15" videoWidth="256" videoHeight="256"/>
</athena>
</file>

<file path=customXml/itemProps1.xml><?xml version="1.0" encoding="utf-8"?>
<ds:datastoreItem xmlns:ds="http://schemas.openxmlformats.org/officeDocument/2006/customXml" ds:itemID="{DC40E680-EDC3-42BE-8D46-BE22D051B5DD}">
  <ds:schemaRefs>
    <ds:schemaRef ds:uri="http://schemas.microsoft.com/edu/athena"/>
  </ds:schemaRefs>
</ds:datastoreItem>
</file>

<file path=customXml/itemProps2.xml><?xml version="1.0" encoding="utf-8"?>
<ds:datastoreItem xmlns:ds="http://schemas.openxmlformats.org/officeDocument/2006/customXml" ds:itemID="{3E47BFC5-3F2E-4857-886A-A9B565224E3A}">
  <ds:schemaRefs>
    <ds:schemaRef ds:uri="http://schemas.microsoft.com/edu/athena"/>
  </ds:schemaRefs>
</ds:datastoreItem>
</file>

<file path=customXml/itemProps3.xml><?xml version="1.0" encoding="utf-8"?>
<ds:datastoreItem xmlns:ds="http://schemas.openxmlformats.org/officeDocument/2006/customXml" ds:itemID="{515C917F-1940-484C-9B45-0663A59E81C3}">
  <ds:schemaRefs>
    <ds:schemaRef ds:uri="http://schemas.microsoft.com/edu/athena"/>
  </ds:schemaRefs>
</ds:datastoreItem>
</file>

<file path=customXml/itemProps4.xml><?xml version="1.0" encoding="utf-8"?>
<ds:datastoreItem xmlns:ds="http://schemas.openxmlformats.org/officeDocument/2006/customXml" ds:itemID="{0D6F1763-B38B-49AE-ADF9-F7A888483E92}">
  <ds:schemaRefs>
    <ds:schemaRef ds:uri="http://schemas.microsoft.com/edu/athen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35354</TotalTime>
  <Words>1692</Words>
  <Application>Microsoft Office PowerPoint</Application>
  <PresentationFormat>Widescreen</PresentationFormat>
  <Paragraphs>403</Paragraphs>
  <Slides>46</Slides>
  <Notes>42</Notes>
  <HiddenSlides>0</HiddenSlides>
  <MMClips>1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46</vt:i4>
      </vt:variant>
    </vt:vector>
  </HeadingPairs>
  <TitlesOfParts>
    <vt:vector size="64" baseType="lpstr">
      <vt:lpstr>MS PGothic</vt:lpstr>
      <vt:lpstr>MS PGothic</vt:lpstr>
      <vt:lpstr>Arial</vt:lpstr>
      <vt:lpstr>Calibri</vt:lpstr>
      <vt:lpstr>Calibri Light</vt:lpstr>
      <vt:lpstr>Consolas</vt:lpstr>
      <vt:lpstr>Courier New</vt:lpstr>
      <vt:lpstr>Segoe UI</vt:lpstr>
      <vt:lpstr>Segoe UI Black</vt:lpstr>
      <vt:lpstr>Segoe UI Light</vt:lpstr>
      <vt:lpstr>Segoe UI Semibold</vt:lpstr>
      <vt:lpstr>Segoe UI Semilight</vt:lpstr>
      <vt:lpstr>Wingdings</vt:lpstr>
      <vt:lpstr>Wingdings 3</vt:lpstr>
      <vt:lpstr>Office Theme</vt:lpstr>
      <vt:lpstr>7_FY15 Enterprise identity theme</vt:lpstr>
      <vt:lpstr>STB Conversations 2013</vt:lpstr>
      <vt:lpstr>5-50031_June-2016_Machine_Learning_Analytics_Data_Science_Conference_Template</vt:lpstr>
      <vt:lpstr>Tools for scaling R using Azure </vt:lpstr>
      <vt:lpstr>Key learning objectives</vt:lpstr>
      <vt:lpstr>Tutorial Outline</vt:lpstr>
      <vt:lpstr>Introduction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Hands on</vt:lpstr>
      <vt:lpstr>R in the Cloud</vt:lpstr>
      <vt:lpstr>R adoption is on a Tear But there are several issues regarding scalability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 Server 9.0: scale-out R, Enterprise Class! </vt:lpstr>
      <vt:lpstr>Azure HDInsight + R Server: Managed Hadoop for Advanced Analytics in the Cloud  </vt:lpstr>
      <vt:lpstr>R Server Hadoop Architecture </vt:lpstr>
      <vt:lpstr>PowerPoint Presentation</vt:lpstr>
      <vt:lpstr>PowerPoint Presentation</vt:lpstr>
      <vt:lpstr>PowerPoint Presentation</vt:lpstr>
      <vt:lpstr>Hands on: SparkR and R Server</vt:lpstr>
      <vt:lpstr>Typical advanced analytics lifecycle</vt:lpstr>
      <vt:lpstr>Airline Arrival Delay Prediction Demo</vt:lpstr>
      <vt:lpstr>Airline data set</vt:lpstr>
      <vt:lpstr>Weather data set</vt:lpstr>
      <vt:lpstr>Clean and Join using SparkR in R Server</vt:lpstr>
      <vt:lpstr>Train, Score, and Evaluate using R Server</vt:lpstr>
      <vt:lpstr>R operationalization</vt:lpstr>
      <vt:lpstr>PowerPoint Presentation</vt:lpstr>
      <vt:lpstr>PowerPoint Presentation</vt:lpstr>
      <vt:lpstr>Microsoft R Server: mrsdeploy</vt:lpstr>
      <vt:lpstr>Deployment Turn R into Web Services easily; and consume them in R</vt:lpstr>
      <vt:lpstr>Hands on: mrsdeploy</vt:lpstr>
      <vt:lpstr>Publish Web Service from R</vt:lpstr>
      <vt:lpstr>PowerPoint Presentation</vt:lpstr>
      <vt:lpstr>Q &amp; A</vt:lpstr>
      <vt:lpstr>Extras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KDD Tutorial</dc:title>
  <dc:creator>Katherine Zhao</dc:creator>
  <cp:lastModifiedBy>Vanja Paunic</cp:lastModifiedBy>
  <cp:revision>2208</cp:revision>
  <cp:lastPrinted>2017-03-07T18:28:44Z</cp:lastPrinted>
  <dcterms:created xsi:type="dcterms:W3CDTF">2016-06-20T13:42:40Z</dcterms:created>
  <dcterms:modified xsi:type="dcterms:W3CDTF">2017-04-26T23:51:28Z</dcterms:modified>
</cp:coreProperties>
</file>